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4" r:id="rId1"/>
  </p:sldMasterIdLst>
  <p:notesMasterIdLst>
    <p:notesMasterId r:id="rId5"/>
  </p:notesMasterIdLst>
  <p:handoutMasterIdLst>
    <p:handoutMasterId r:id="rId6"/>
  </p:handoutMasterIdLst>
  <p:sldIdLst>
    <p:sldId id="265" r:id="rId2"/>
    <p:sldId id="266" r:id="rId3"/>
    <p:sldId id="267" r:id="rId4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as" initials="L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00"/>
    <a:srgbClr val="FFFFB9"/>
    <a:srgbClr val="080808"/>
    <a:srgbClr val="99CBE1"/>
    <a:srgbClr val="70C4E2"/>
    <a:srgbClr val="000000"/>
    <a:srgbClr val="CCECFF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6" autoAdjust="0"/>
  </p:normalViewPr>
  <p:slideViewPr>
    <p:cSldViewPr snapToObjects="1" showGuides="1"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49" d="100"/>
          <a:sy n="49" d="100"/>
        </p:scale>
        <p:origin x="-2922" y="-102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01T16:22:13.713" idx="5">
    <p:pos x="753" y="476"/>
    <p:text>"Canton de Berne"
"Formations 2013: à faire"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fld id="{47E2DA0C-8223-44F6-9BA0-634409688F30}" type="slidenum">
              <a:rPr lang="de-DE"/>
              <a:pPr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5642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689017"/>
            <a:ext cx="4982732" cy="444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378035"/>
            <a:ext cx="2945862" cy="4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2" tIns="45996" rIns="91992" bIns="45996" numCol="1" anchor="b" anchorCtr="0" compatLnSpc="1">
            <a:prstTxWarp prst="textNoShape">
              <a:avLst/>
            </a:prstTxWarp>
          </a:bodyPr>
          <a:lstStyle>
            <a:lvl1pPr algn="r" defTabSz="919523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fld id="{6677C7B5-EEC5-4A36-ABB0-FA3667A68206}" type="slidenum">
              <a:rPr lang="de-DE"/>
              <a:pPr/>
              <a:t>‹N°›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4"/>
          </p:nvPr>
        </p:nvSpPr>
        <p:spPr>
          <a:xfrm>
            <a:off x="0" y="9378035"/>
            <a:ext cx="2945862" cy="493097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l">
              <a:defRPr sz="1100"/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17402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C7B5-EEC5-4A36-ABB0-FA3667A68206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0901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C7B5-EEC5-4A36-ABB0-FA3667A68206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125538"/>
            <a:ext cx="791527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57281" y="3757617"/>
            <a:ext cx="7208311" cy="1814523"/>
          </a:xfrm>
        </p:spPr>
        <p:txBody>
          <a:bodyPr>
            <a:normAutofit/>
          </a:bodyPr>
          <a:lstStyle>
            <a:lvl1pPr marL="0" indent="0" algn="l">
              <a:buFont typeface="Arial" pitchFamily="34" charset="0"/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/>
          <a:p>
            <a:fld id="{D9E358DE-B955-4A51-BDCB-7313EE34B6CC}" type="slidenum">
              <a:rPr lang="de-CH" noProof="0" smtClean="0"/>
              <a:pPr/>
              <a:t>‹N°›</a:t>
            </a:fld>
            <a:endParaRPr lang="de-CH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CH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1600200"/>
            <a:ext cx="3920844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3480" y="1600200"/>
            <a:ext cx="394623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E358DE-B955-4A51-BDCB-7313EE34B6CC}" type="slidenum">
              <a:rPr lang="de-CH" noProof="0" smtClean="0"/>
              <a:pPr/>
              <a:t>‹N°›</a:t>
            </a:fld>
            <a:endParaRPr lang="de-CH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125539"/>
            <a:ext cx="7958168" cy="1135046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de-CH" noProof="0"/>
          </a:p>
        </p:txBody>
      </p:sp>
      <p:sp>
        <p:nvSpPr>
          <p:cNvPr id="17" name="Rectangle 14"/>
          <p:cNvSpPr>
            <a:spLocks noChangeArrowheads="1"/>
          </p:cNvSpPr>
          <p:nvPr userDrawn="1"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 userDrawn="1"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9" name="Line 16"/>
          <p:cNvSpPr>
            <a:spLocks noChangeShapeType="1"/>
          </p:cNvSpPr>
          <p:nvPr userDrawn="1"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0" name="Line 17"/>
          <p:cNvSpPr>
            <a:spLocks noChangeShapeType="1"/>
          </p:cNvSpPr>
          <p:nvPr userDrawn="1"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1" name="Line 18"/>
          <p:cNvSpPr>
            <a:spLocks noChangeShapeType="1"/>
          </p:cNvSpPr>
          <p:nvPr userDrawn="1"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2" name="Line 19"/>
          <p:cNvSpPr>
            <a:spLocks noChangeShapeType="1"/>
          </p:cNvSpPr>
          <p:nvPr userDrawn="1"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3" name="Line 20"/>
          <p:cNvSpPr>
            <a:spLocks noChangeShapeType="1"/>
          </p:cNvSpPr>
          <p:nvPr userDrawn="1"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7" name="Text Box 2"/>
          <p:cNvSpPr txBox="1">
            <a:spLocks noChangeArrowheads="1"/>
          </p:cNvSpPr>
          <p:nvPr userDrawn="1"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fr-CH" sz="2000" noProof="0" dirty="0" smtClean="0"/>
              <a:t>Canton de Berne</a:t>
            </a:r>
            <a:endParaRPr lang="fr-CH" sz="2000" noProof="0" dirty="0"/>
          </a:p>
        </p:txBody>
      </p:sp>
      <p:pic>
        <p:nvPicPr>
          <p:cNvPr id="28" name="Picture 3" descr="Wappenne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Grafik 13" descr="logo_kfo_be_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485324" y="6165302"/>
            <a:ext cx="263389" cy="263389"/>
          </a:xfrm>
          <a:prstGeom prst="rect">
            <a:avLst/>
          </a:prstGeom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076056" y="6524625"/>
            <a:ext cx="3672657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CH" noProof="0" dirty="0" smtClean="0"/>
              <a:t>Office de la sécurité</a:t>
            </a:r>
            <a:r>
              <a:rPr lang="fr-CH" baseline="0" noProof="0" dirty="0" smtClean="0"/>
              <a:t> civile, du sport et des affaires militaires</a:t>
            </a:r>
            <a:endParaRPr lang="fr-CH" noProof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58788" y="785794"/>
            <a:ext cx="7970930" cy="4889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CH" noProof="0" dirty="0" smtClean="0"/>
              <a:t>Titelmasterformat durch Klicken bearbeiten</a:t>
            </a:r>
            <a:endParaRPr lang="de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789" y="1493811"/>
            <a:ext cx="7970930" cy="45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noProof="0" dirty="0" smtClean="0"/>
              <a:t>Textmasterformate durch Klicken bearbeiten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  <a:p>
            <a:pPr lvl="3"/>
            <a:r>
              <a:rPr lang="de-CH" noProof="0" dirty="0" smtClean="0"/>
              <a:t>Vierte Ebene</a:t>
            </a:r>
          </a:p>
          <a:p>
            <a:pPr lvl="4"/>
            <a:r>
              <a:rPr lang="de-CH" noProof="0" dirty="0" smtClean="0"/>
              <a:t>Fünfte Ebene</a:t>
            </a:r>
            <a:endParaRPr lang="de-CH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789" y="6524625"/>
            <a:ext cx="516868" cy="1639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58DE-B955-4A51-BDCB-7313EE34B6CC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Rectangle 68"/>
          <p:cNvSpPr>
            <a:spLocks noChangeArrowheads="1"/>
          </p:cNvSpPr>
          <p:nvPr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9" name="Line 70"/>
          <p:cNvSpPr>
            <a:spLocks noChangeShapeType="1"/>
          </p:cNvSpPr>
          <p:nvPr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0" name="Line 71"/>
          <p:cNvSpPr>
            <a:spLocks noChangeShapeType="1"/>
          </p:cNvSpPr>
          <p:nvPr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1" name="Line 72"/>
          <p:cNvSpPr>
            <a:spLocks noChangeShapeType="1"/>
          </p:cNvSpPr>
          <p:nvPr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2" name="Line 73"/>
          <p:cNvSpPr>
            <a:spLocks noChangeShapeType="1"/>
          </p:cNvSpPr>
          <p:nvPr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3" name="Line 74"/>
          <p:cNvSpPr>
            <a:spLocks noChangeShapeType="1"/>
          </p:cNvSpPr>
          <p:nvPr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de-CH" sz="2000" noProof="0" dirty="0" smtClean="0"/>
              <a:t>Kanton Bern</a:t>
            </a:r>
            <a:endParaRPr lang="de-CH" sz="2000" noProof="0" dirty="0"/>
          </a:p>
        </p:txBody>
      </p:sp>
      <p:pic>
        <p:nvPicPr>
          <p:cNvPr id="16" name="Picture 3" descr="Wappenne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68"/>
          <p:cNvSpPr>
            <a:spLocks noChangeArrowheads="1"/>
          </p:cNvSpPr>
          <p:nvPr/>
        </p:nvSpPr>
        <p:spPr bwMode="auto">
          <a:xfrm>
            <a:off x="4800600" y="0"/>
            <a:ext cx="434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de-CH" noProof="0" dirty="0">
              <a:latin typeface="Times" pitchFamily="18" charset="0"/>
            </a:endParaRPr>
          </a:p>
        </p:txBody>
      </p:sp>
      <p:sp>
        <p:nvSpPr>
          <p:cNvPr id="18" name="Line 69"/>
          <p:cNvSpPr>
            <a:spLocks noChangeShapeType="1"/>
          </p:cNvSpPr>
          <p:nvPr/>
        </p:nvSpPr>
        <p:spPr bwMode="auto">
          <a:xfrm>
            <a:off x="4800600" y="457200"/>
            <a:ext cx="4343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19" name="Line 70"/>
          <p:cNvSpPr>
            <a:spLocks noChangeShapeType="1"/>
          </p:cNvSpPr>
          <p:nvPr/>
        </p:nvSpPr>
        <p:spPr bwMode="auto">
          <a:xfrm>
            <a:off x="4191000" y="457200"/>
            <a:ext cx="611188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0" name="Line 71"/>
          <p:cNvSpPr>
            <a:spLocks noChangeShapeType="1"/>
          </p:cNvSpPr>
          <p:nvPr/>
        </p:nvSpPr>
        <p:spPr bwMode="auto">
          <a:xfrm>
            <a:off x="3724275" y="457200"/>
            <a:ext cx="4683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1" name="Line 72"/>
          <p:cNvSpPr>
            <a:spLocks noChangeShapeType="1"/>
          </p:cNvSpPr>
          <p:nvPr/>
        </p:nvSpPr>
        <p:spPr bwMode="auto">
          <a:xfrm>
            <a:off x="3367088" y="457200"/>
            <a:ext cx="36036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2" name="Line 73"/>
          <p:cNvSpPr>
            <a:spLocks noChangeShapeType="1"/>
          </p:cNvSpPr>
          <p:nvPr/>
        </p:nvSpPr>
        <p:spPr bwMode="auto">
          <a:xfrm>
            <a:off x="3082925" y="457200"/>
            <a:ext cx="2873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3" name="Line 74"/>
          <p:cNvSpPr>
            <a:spLocks noChangeShapeType="1"/>
          </p:cNvSpPr>
          <p:nvPr/>
        </p:nvSpPr>
        <p:spPr bwMode="auto">
          <a:xfrm>
            <a:off x="2978150" y="457200"/>
            <a:ext cx="10795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CH" noProof="0" dirty="0"/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852488" y="176213"/>
            <a:ext cx="262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de-CH" sz="2000" noProof="0" dirty="0" smtClean="0"/>
              <a:t>Kanton Bern</a:t>
            </a:r>
            <a:endParaRPr lang="de-CH" sz="2000" noProof="0" dirty="0"/>
          </a:p>
        </p:txBody>
      </p:sp>
      <p:pic>
        <p:nvPicPr>
          <p:cNvPr id="26" name="Picture 3" descr="Wappenne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2708275"/>
            <a:ext cx="65087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Grafik 29" descr="logo_kfo_be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485324" y="6165302"/>
            <a:ext cx="263389" cy="263389"/>
          </a:xfrm>
          <a:prstGeom prst="rect">
            <a:avLst/>
          </a:prstGeom>
        </p:spPr>
      </p:pic>
      <p:sp>
        <p:nvSpPr>
          <p:cNvPr id="27" name="Foliennummernplatzhalter 5"/>
          <p:cNvSpPr txBox="1">
            <a:spLocks/>
          </p:cNvSpPr>
          <p:nvPr/>
        </p:nvSpPr>
        <p:spPr>
          <a:xfrm>
            <a:off x="5076056" y="6524625"/>
            <a:ext cx="3672657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dirty="0" smtClean="0"/>
              <a:t>Amt für Bevölkerungsschutz, Sport und Militär</a:t>
            </a:r>
            <a:endParaRPr lang="de-CH" dirty="0"/>
          </a:p>
        </p:txBody>
      </p:sp>
      <p:sp>
        <p:nvSpPr>
          <p:cNvPr id="4" name="Textfeld 3"/>
          <p:cNvSpPr txBox="1"/>
          <p:nvPr/>
        </p:nvSpPr>
        <p:spPr>
          <a:xfrm>
            <a:off x="1475657" y="6489340"/>
            <a:ext cx="900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E70791F-B4EF-4044-90C7-AD3F99AFA0DC}" type="datetime1">
              <a:rPr lang="de-CH" sz="900" smtClean="0"/>
              <a:pPr/>
              <a:t>02.03.2018</a:t>
            </a:fld>
            <a:endParaRPr lang="de-CH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8" r:id="rId2"/>
    <p:sldLayoutId id="2147483716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0000"/>
        </a:buClr>
        <a:buSzPct val="9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comments" Target="../comments/commen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13111" y="1340865"/>
            <a:ext cx="797326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 indent="-357188">
              <a:spcBef>
                <a:spcPct val="0"/>
              </a:spcBef>
              <a:tabLst>
                <a:tab pos="450850" algn="l"/>
              </a:tabLst>
            </a:pPr>
            <a:r>
              <a:rPr lang="fr-FR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dapter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check-lists mesures </a:t>
            </a:r>
            <a:r>
              <a:rPr lang="fr-FR" sz="135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OCRég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dans dossier </a:t>
            </a:r>
            <a:r>
              <a:rPr lang="fr-FR" sz="135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Documentation-cadre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zones 1/2 (alerte, alarme) aux contextes communaux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350" b="1" dirty="0" smtClean="0">
                <a:latin typeface="Arial" pitchFamily="34" charset="0"/>
                <a:cs typeface="Arial" pitchFamily="34" charset="0"/>
              </a:rPr>
              <a:t>Dresser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3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liste des numéros de téléphone des destinataires </a:t>
            </a:r>
            <a:r>
              <a:rPr lang="fr-FR" sz="13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d'alarme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et la tenir à jour (écoles, jardins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d'enfants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garderies, hôpitaux,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homes, </a:t>
            </a: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entreprises, entreprises de transport, agriculteurs)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350" b="1" dirty="0" smtClean="0"/>
              <a:t>Distribuer </a:t>
            </a:r>
            <a:r>
              <a:rPr lang="fr-FR" sz="1350" b="1" dirty="0" smtClean="0">
                <a:solidFill>
                  <a:srgbClr val="FF0000"/>
                </a:solidFill>
              </a:rPr>
              <a:t>check-lists ciblant les divers interlocuteurs </a:t>
            </a:r>
            <a:r>
              <a:rPr lang="fr-FR" sz="1350" b="1" dirty="0" smtClean="0"/>
              <a:t>(entreprises, écoles, homes/hôpitaux, entreprises de transport locales) à partir du dossier Documentation-cadre, transférer information/mandat et contrôler la mise en œuvre </a:t>
            </a:r>
            <a:r>
              <a:rPr lang="fr-FR" sz="1350" b="1" dirty="0" smtClean="0"/>
              <a:t>(séance ou poste)</a:t>
            </a:r>
            <a:endParaRPr lang="fr-FR" sz="1350" b="1" dirty="0" smtClean="0"/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/>
              <a:t>	</a:t>
            </a:r>
            <a:r>
              <a:rPr lang="fr-FR" sz="1350" b="1" dirty="0" smtClean="0"/>
              <a:t>Fournir </a:t>
            </a:r>
            <a:r>
              <a:rPr lang="fr-FR" sz="1350" b="1" dirty="0" smtClean="0"/>
              <a:t>aux exploitations agricoles les </a:t>
            </a:r>
            <a:r>
              <a:rPr lang="fr-FR" sz="1350" b="1" dirty="0" smtClean="0">
                <a:solidFill>
                  <a:srgbClr val="FF0000"/>
                </a:solidFill>
              </a:rPr>
              <a:t>« Consignes pour détenteurs </a:t>
            </a:r>
            <a:r>
              <a:rPr lang="fr-FR" sz="1350" b="1" dirty="0" smtClean="0">
                <a:solidFill>
                  <a:srgbClr val="FF0000"/>
                </a:solidFill>
              </a:rPr>
              <a:t>d'animaux </a:t>
            </a:r>
            <a:r>
              <a:rPr lang="fr-FR" sz="1350" b="1" dirty="0" smtClean="0">
                <a:solidFill>
                  <a:srgbClr val="FF0000"/>
                </a:solidFill>
              </a:rPr>
              <a:t>de rente »</a:t>
            </a:r>
            <a:r>
              <a:rPr lang="fr-FR" sz="1350" b="1" dirty="0" smtClean="0"/>
              <a:t>, réglementer le soutien aux agriculteurs en cas </a:t>
            </a:r>
            <a:r>
              <a:rPr lang="fr-FR" sz="1350" b="1" dirty="0" smtClean="0"/>
              <a:t>d'accident</a:t>
            </a:r>
            <a:endParaRPr lang="fr-FR" sz="1350" b="1" dirty="0" smtClean="0"/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/>
              <a:t>	</a:t>
            </a:r>
            <a:r>
              <a:rPr lang="fr-FR" sz="1350" b="1" dirty="0" smtClean="0"/>
              <a:t>Organiser </a:t>
            </a:r>
            <a:r>
              <a:rPr lang="fr-FR" sz="1350" b="1" dirty="0" smtClean="0"/>
              <a:t>la distribution des </a:t>
            </a:r>
            <a:r>
              <a:rPr lang="fr-FR" sz="1350" b="1" dirty="0" smtClean="0">
                <a:solidFill>
                  <a:srgbClr val="FF0000"/>
                </a:solidFill>
              </a:rPr>
              <a:t>sachets de comprimés </a:t>
            </a:r>
            <a:r>
              <a:rPr lang="fr-FR" sz="1350" b="1" dirty="0" smtClean="0">
                <a:solidFill>
                  <a:srgbClr val="FF0000"/>
                </a:solidFill>
              </a:rPr>
              <a:t>d'iode </a:t>
            </a:r>
            <a:r>
              <a:rPr lang="fr-FR" sz="1350" b="1" dirty="0" smtClean="0">
                <a:solidFill>
                  <a:srgbClr val="FF0000"/>
                </a:solidFill>
              </a:rPr>
              <a:t>et des tickets de comprimés </a:t>
            </a:r>
            <a:r>
              <a:rPr lang="fr-FR" sz="1350" b="1" dirty="0" smtClean="0">
                <a:solidFill>
                  <a:srgbClr val="FF0000"/>
                </a:solidFill>
              </a:rPr>
              <a:t>d'iode </a:t>
            </a:r>
            <a:r>
              <a:rPr lang="fr-FR" sz="1350" b="1" dirty="0" smtClean="0"/>
              <a:t>aux nouveaux habitants, tenir des comprimés </a:t>
            </a:r>
            <a:r>
              <a:rPr lang="fr-FR" sz="1350" b="1" dirty="0" smtClean="0"/>
              <a:t>d'iode </a:t>
            </a:r>
            <a:r>
              <a:rPr lang="fr-FR" sz="1350" b="1" dirty="0" smtClean="0"/>
              <a:t>à disposition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/>
              <a:t>	</a:t>
            </a:r>
            <a:r>
              <a:rPr lang="fr-FR" sz="1350" b="1" dirty="0"/>
              <a:t>S</a:t>
            </a:r>
            <a:r>
              <a:rPr lang="fr-FR" sz="1350" b="1" dirty="0" smtClean="0"/>
              <a:t>'entendre </a:t>
            </a:r>
            <a:r>
              <a:rPr lang="fr-FR" sz="1350" b="1" dirty="0" smtClean="0"/>
              <a:t>sur la </a:t>
            </a:r>
            <a:r>
              <a:rPr lang="fr-FR" sz="1350" b="1" dirty="0" smtClean="0">
                <a:solidFill>
                  <a:srgbClr val="FF0000"/>
                </a:solidFill>
              </a:rPr>
              <a:t>répartition des tâches </a:t>
            </a:r>
            <a:r>
              <a:rPr lang="fr-FR" sz="1350" b="1" dirty="0" err="1" smtClean="0"/>
              <a:t>OCRég</a:t>
            </a:r>
            <a:r>
              <a:rPr lang="fr-FR" sz="1350" b="1" dirty="0" smtClean="0"/>
              <a:t>/communes/services </a:t>
            </a:r>
            <a:r>
              <a:rPr lang="fr-FR" sz="1350" b="1" dirty="0" smtClean="0"/>
              <a:t>d'intervention </a:t>
            </a:r>
            <a:r>
              <a:rPr lang="fr-FR" sz="1350" b="1" dirty="0" smtClean="0"/>
              <a:t>et consigner les résultats (« qui est responsable de quoi? »)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/>
              <a:t>	Définir des </a:t>
            </a:r>
            <a:r>
              <a:rPr lang="fr-FR" sz="1350" b="1" dirty="0" smtClean="0">
                <a:solidFill>
                  <a:srgbClr val="FF0000"/>
                </a:solidFill>
              </a:rPr>
              <a:t>sites de conduite opérationnelle </a:t>
            </a:r>
            <a:r>
              <a:rPr lang="fr-FR" sz="1350" b="1" dirty="0" smtClean="0"/>
              <a:t>en cas </a:t>
            </a:r>
            <a:r>
              <a:rPr lang="fr-FR" sz="1350" b="1" dirty="0" smtClean="0"/>
              <a:t>d'événement </a:t>
            </a:r>
            <a:r>
              <a:rPr lang="fr-FR" sz="1350" b="1" dirty="0" smtClean="0"/>
              <a:t>majeur (</a:t>
            </a:r>
            <a:r>
              <a:rPr lang="fr-FR" sz="1350" b="1" dirty="0" err="1" smtClean="0"/>
              <a:t>OCRég</a:t>
            </a:r>
            <a:r>
              <a:rPr lang="fr-FR" sz="1350" b="1" dirty="0" smtClean="0"/>
              <a:t>, communes), dresser liste des </a:t>
            </a:r>
            <a:r>
              <a:rPr lang="fr-FR" sz="1350" b="1" dirty="0" smtClean="0">
                <a:solidFill>
                  <a:srgbClr val="FF0000"/>
                </a:solidFill>
              </a:rPr>
              <a:t>moyens de contact </a:t>
            </a:r>
            <a:r>
              <a:rPr lang="fr-FR" sz="1350" b="1" dirty="0" smtClean="0"/>
              <a:t>(tél., fax, e-mail, etc.), garantir la réception radio</a:t>
            </a:r>
          </a:p>
          <a:p>
            <a:pPr marL="357188" lvl="0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350" b="1" dirty="0" smtClean="0"/>
              <a:t>	</a:t>
            </a:r>
            <a:r>
              <a:rPr lang="fr-FR" sz="1350" b="1" dirty="0" smtClean="0"/>
              <a:t>Tenir </a:t>
            </a:r>
            <a:r>
              <a:rPr lang="fr-FR" sz="1350" b="1" dirty="0" smtClean="0"/>
              <a:t>à jour le </a:t>
            </a:r>
            <a:r>
              <a:rPr lang="fr-FR" sz="1350" b="1" dirty="0" smtClean="0">
                <a:solidFill>
                  <a:srgbClr val="FF0000"/>
                </a:solidFill>
              </a:rPr>
              <a:t>dossier « Poste </a:t>
            </a:r>
            <a:r>
              <a:rPr lang="fr-FR" sz="1350" b="1" dirty="0" smtClean="0">
                <a:solidFill>
                  <a:srgbClr val="FF0000"/>
                </a:solidFill>
              </a:rPr>
              <a:t>d'alarme</a:t>
            </a:r>
            <a:r>
              <a:rPr lang="fr-FR" sz="1350" b="1" dirty="0" smtClean="0">
                <a:solidFill>
                  <a:srgbClr val="FF0000"/>
                </a:solidFill>
              </a:rPr>
              <a:t> » </a:t>
            </a:r>
            <a:r>
              <a:rPr lang="fr-FR" sz="1350" b="1" dirty="0" smtClean="0"/>
              <a:t>des communes (commandement sapeurs-pompiers) et, chaque année, à </a:t>
            </a:r>
            <a:r>
              <a:rPr lang="fr-FR" sz="1350" b="1" dirty="0" smtClean="0"/>
              <a:t>l'occasion </a:t>
            </a:r>
            <a:r>
              <a:rPr lang="fr-FR" sz="1350" b="1" dirty="0" smtClean="0"/>
              <a:t>du test des sirènes, vérifier/mettre à jour</a:t>
            </a:r>
            <a:endParaRPr lang="fr-FR" sz="1350" dirty="0"/>
          </a:p>
        </p:txBody>
      </p:sp>
      <p:sp>
        <p:nvSpPr>
          <p:cNvPr id="4" name="Rechteck 3"/>
          <p:cNvSpPr/>
          <p:nvPr/>
        </p:nvSpPr>
        <p:spPr>
          <a:xfrm>
            <a:off x="971841" y="1988840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75492" y="2564904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71841" y="335699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71841" y="393305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71841" y="443711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75901" y="501317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975492" y="1409626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40" y="5589240"/>
            <a:ext cx="2492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855961" y="6492200"/>
            <a:ext cx="4667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dirty="0" err="1" smtClean="0"/>
              <a:t>Documentation</a:t>
            </a:r>
            <a:r>
              <a:rPr lang="de-CH" sz="1000" dirty="0" smtClean="0"/>
              <a:t> </a:t>
            </a:r>
            <a:r>
              <a:rPr lang="de-CH" sz="1000" dirty="0" err="1" smtClean="0"/>
              <a:t>d'urgence</a:t>
            </a:r>
            <a:r>
              <a:rPr lang="de-CH" sz="1000" dirty="0" smtClean="0"/>
              <a:t> </a:t>
            </a:r>
            <a:r>
              <a:rPr lang="de-CH" sz="1000" dirty="0" smtClean="0"/>
              <a:t>pour </a:t>
            </a:r>
            <a:r>
              <a:rPr lang="de-CH" sz="1000" dirty="0" err="1" smtClean="0"/>
              <a:t>accidents</a:t>
            </a:r>
            <a:r>
              <a:rPr lang="de-CH" sz="1000" dirty="0" smtClean="0"/>
              <a:t> CN Mühleberg</a:t>
            </a:r>
            <a:r>
              <a:rPr lang="de-CH" sz="1000" dirty="0"/>
              <a:t>; </a:t>
            </a:r>
            <a:r>
              <a:rPr lang="de-CH" sz="1000" dirty="0" err="1" smtClean="0"/>
              <a:t>registre</a:t>
            </a:r>
            <a:r>
              <a:rPr lang="de-CH" sz="1000" dirty="0" smtClean="0"/>
              <a:t> 3</a:t>
            </a:r>
            <a:endParaRPr lang="de-CH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975901" y="6492200"/>
            <a:ext cx="7772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949919" y="692696"/>
            <a:ext cx="6070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Formations</a:t>
            </a:r>
            <a:r>
              <a:rPr lang="de-CH" b="1" dirty="0" smtClean="0"/>
              <a:t> 2008/09: à faire </a:t>
            </a:r>
            <a:r>
              <a:rPr lang="de-CH" b="1" dirty="0" smtClean="0">
                <a:solidFill>
                  <a:srgbClr val="FF0000"/>
                </a:solidFill>
              </a:rPr>
              <a:t>(</a:t>
            </a:r>
            <a:r>
              <a:rPr lang="de-CH" b="1" dirty="0" err="1" smtClean="0">
                <a:solidFill>
                  <a:srgbClr val="FF0000"/>
                </a:solidFill>
              </a:rPr>
              <a:t>adaptation</a:t>
            </a:r>
            <a:r>
              <a:rPr lang="de-CH" b="1" dirty="0" smtClean="0">
                <a:solidFill>
                  <a:srgbClr val="FF0000"/>
                </a:solidFill>
              </a:rPr>
              <a:t>)</a:t>
            </a:r>
            <a:endParaRPr lang="de-C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469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56485" y="1622315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67587" y="2188731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67587" y="2780928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67587" y="335699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36946" y="5135448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49919" y="4660322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59633" y="1304764"/>
            <a:ext cx="228836" cy="21602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169627" y="1225929"/>
            <a:ext cx="7788831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just">
              <a:spcBef>
                <a:spcPct val="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Bouclage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des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tâches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2008/09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600" b="1" dirty="0" smtClean="0"/>
              <a:t>Organisation </a:t>
            </a:r>
            <a:r>
              <a:rPr lang="fr-FR" sz="1600" b="1" dirty="0" smtClean="0"/>
              <a:t>de la distribution des </a:t>
            </a:r>
            <a:r>
              <a:rPr lang="fr-FR" sz="1600" b="1" dirty="0" smtClean="0">
                <a:solidFill>
                  <a:srgbClr val="FF0000"/>
                </a:solidFill>
              </a:rPr>
              <a:t>sachets de comprimés </a:t>
            </a:r>
            <a:r>
              <a:rPr lang="fr-FR" sz="1600" b="1" dirty="0" smtClean="0">
                <a:solidFill>
                  <a:srgbClr val="FF0000"/>
                </a:solidFill>
              </a:rPr>
              <a:t>d'iode </a:t>
            </a:r>
            <a:r>
              <a:rPr lang="fr-FR" sz="1600" b="1" dirty="0" smtClean="0">
                <a:solidFill>
                  <a:srgbClr val="FF0000"/>
                </a:solidFill>
              </a:rPr>
              <a:t>et des tickets de comprimés </a:t>
            </a:r>
            <a:r>
              <a:rPr lang="fr-FR" sz="1600" b="1" dirty="0" smtClean="0">
                <a:solidFill>
                  <a:srgbClr val="FF0000"/>
                </a:solidFill>
              </a:rPr>
              <a:t>d'iode </a:t>
            </a:r>
            <a:r>
              <a:rPr lang="fr-FR" sz="1600" b="1" dirty="0" smtClean="0"/>
              <a:t>aux nouveaux habitants, comparaison théorique/effectif</a:t>
            </a:r>
            <a:endParaRPr lang="fr-FR" sz="1600" b="1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Organisation d'un </a:t>
            </a:r>
            <a:r>
              <a:rPr lang="fr-FR" sz="1600" b="1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point de contact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pour les personnes en besoin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d'assistance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 cas 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d'</a:t>
            </a:r>
            <a:r>
              <a:rPr lang="fr-FR" sz="1600" b="1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év</a:t>
            </a:r>
            <a:r>
              <a:rPr lang="fr-FR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majeur (ligne tél. communale de détresse)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srgbClr val="FF0000"/>
                </a:solidFill>
              </a:rPr>
              <a:t>	</a:t>
            </a:r>
            <a:r>
              <a:rPr lang="fr-FR" sz="1300" b="1" dirty="0" smtClean="0">
                <a:solidFill>
                  <a:srgbClr val="FF0000"/>
                </a:solidFill>
              </a:rPr>
              <a:t>Zone </a:t>
            </a:r>
            <a:r>
              <a:rPr lang="fr-FR" sz="1300" b="1" dirty="0" smtClean="0">
                <a:solidFill>
                  <a:srgbClr val="FF0000"/>
                </a:solidFill>
              </a:rPr>
              <a:t>1: application </a:t>
            </a:r>
            <a:r>
              <a:rPr lang="fr-FR" sz="1300" b="1" dirty="0" smtClean="0">
                <a:solidFill>
                  <a:srgbClr val="FF0000"/>
                </a:solidFill>
              </a:rPr>
              <a:t>du plan de contrôle de la dosimétrie</a:t>
            </a:r>
            <a:r>
              <a:rPr lang="fr-FR" sz="1300" b="1" dirty="0" smtClean="0">
                <a:solidFill>
                  <a:srgbClr val="FF0000"/>
                </a:solidFill>
              </a:rPr>
              <a:t>»</a:t>
            </a:r>
            <a:r>
              <a:rPr lang="fr-FR" sz="1300" b="1" dirty="0" smtClean="0">
                <a:solidFill>
                  <a:prstClr val="black"/>
                </a:solidFill>
              </a:rPr>
              <a:t>, y compris attribution des tâches, recrutement (min. 2 par organisation/organe de conduite), formation, équipement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</a:rPr>
              <a:t>	</a:t>
            </a:r>
            <a:r>
              <a:rPr lang="fr-FR" sz="1200" b="1" dirty="0" smtClean="0">
                <a:solidFill>
                  <a:prstClr val="black"/>
                </a:solidFill>
              </a:rPr>
              <a:t>Réglementation </a:t>
            </a:r>
            <a:r>
              <a:rPr lang="fr-FR" sz="1200" b="1" dirty="0" smtClean="0">
                <a:solidFill>
                  <a:prstClr val="black"/>
                </a:solidFill>
              </a:rPr>
              <a:t>de</a:t>
            </a:r>
            <a:r>
              <a:rPr lang="fr-FR" sz="1200" b="1" dirty="0" smtClean="0"/>
              <a:t> la </a:t>
            </a:r>
            <a:r>
              <a:rPr lang="fr-FR" sz="1200" b="1" dirty="0" smtClean="0">
                <a:solidFill>
                  <a:schemeClr val="accent2"/>
                </a:solidFill>
              </a:rPr>
              <a:t>répartition des tâches entre </a:t>
            </a:r>
            <a:r>
              <a:rPr lang="fr-FR" sz="1200" b="1" dirty="0" err="1" smtClean="0">
                <a:solidFill>
                  <a:schemeClr val="accent2"/>
                </a:solidFill>
              </a:rPr>
              <a:t>OCRég</a:t>
            </a:r>
            <a:r>
              <a:rPr lang="fr-FR" sz="1200" b="1" dirty="0" smtClean="0">
                <a:solidFill>
                  <a:schemeClr val="accent2"/>
                </a:solidFill>
              </a:rPr>
              <a:t>/communes </a:t>
            </a:r>
            <a:r>
              <a:rPr lang="fr-FR" sz="1200" b="1" dirty="0" smtClean="0"/>
              <a:t>sur la base de </a:t>
            </a:r>
            <a:r>
              <a:rPr lang="fr-FR" sz="1200" b="1" dirty="0" smtClean="0"/>
              <a:t>l'auto-évaluation </a:t>
            </a:r>
            <a:r>
              <a:rPr lang="fr-FR" sz="1200" b="1" dirty="0" smtClean="0"/>
              <a:t>«Etat de préparation» </a:t>
            </a:r>
            <a:r>
              <a:rPr lang="fr-FR" sz="1200" b="1" dirty="0" smtClean="0">
                <a:solidFill>
                  <a:prstClr val="black"/>
                </a:solidFill>
              </a:rPr>
              <a:t>(cf. tableau PQQDC ci-dessous)</a:t>
            </a: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endParaRPr lang="fr-FR" sz="1600" b="1" dirty="0" smtClean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endParaRPr lang="fr-FR" sz="1400" b="1" dirty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</a:rPr>
              <a:t>	</a:t>
            </a:r>
            <a:r>
              <a:rPr lang="fr-FR" sz="1600" b="1" dirty="0" smtClean="0">
                <a:solidFill>
                  <a:prstClr val="black"/>
                </a:solidFill>
              </a:rPr>
              <a:t>Mise </a:t>
            </a:r>
            <a:r>
              <a:rPr lang="fr-FR" sz="1600" b="1" dirty="0" smtClean="0">
                <a:solidFill>
                  <a:prstClr val="black"/>
                </a:solidFill>
              </a:rPr>
              <a:t>en œuvre des mesures visant à mobiliser les moyens de </a:t>
            </a:r>
            <a:r>
              <a:rPr lang="fr-FR" sz="1600" b="1" dirty="0" smtClean="0">
                <a:solidFill>
                  <a:schemeClr val="accent2"/>
                </a:solidFill>
              </a:rPr>
              <a:t>protection individuelle ABC </a:t>
            </a:r>
            <a:r>
              <a:rPr lang="fr-FR" sz="1600" b="1" dirty="0" smtClean="0">
                <a:solidFill>
                  <a:prstClr val="black"/>
                </a:solidFill>
              </a:rPr>
              <a:t>dont dispose chaque unité </a:t>
            </a:r>
            <a:r>
              <a:rPr lang="fr-FR" sz="1600" b="1" dirty="0" smtClean="0">
                <a:solidFill>
                  <a:prstClr val="black"/>
                </a:solidFill>
              </a:rPr>
              <a:t>d'intervention</a:t>
            </a:r>
            <a:endParaRPr lang="fr-FR" sz="1600" b="1" dirty="0" smtClean="0">
              <a:solidFill>
                <a:prstClr val="black"/>
              </a:solidFill>
            </a:endParaRPr>
          </a:p>
          <a:p>
            <a:pPr marL="357188" indent="-357188">
              <a:spcBef>
                <a:spcPts val="600"/>
              </a:spcBef>
              <a:tabLst>
                <a:tab pos="450850" algn="l"/>
              </a:tabLst>
            </a:pPr>
            <a:r>
              <a:rPr lang="fr-FR" sz="1600" b="1" dirty="0" smtClean="0">
                <a:solidFill>
                  <a:prstClr val="black"/>
                </a:solidFill>
              </a:rPr>
              <a:t>	</a:t>
            </a:r>
            <a:r>
              <a:rPr lang="fr-FR" sz="1600" b="1" dirty="0" smtClean="0">
                <a:solidFill>
                  <a:prstClr val="black"/>
                </a:solidFill>
              </a:rPr>
              <a:t>Prise de </a:t>
            </a:r>
            <a:r>
              <a:rPr lang="fr-FR" sz="1600" b="1" dirty="0" smtClean="0">
                <a:solidFill>
                  <a:prstClr val="black"/>
                </a:solidFill>
              </a:rPr>
              <a:t>connaissance des résultats du test des sirènes de février </a:t>
            </a:r>
            <a:r>
              <a:rPr lang="fr-FR" sz="1600" b="1" dirty="0" smtClean="0">
                <a:solidFill>
                  <a:srgbClr val="FF0000"/>
                </a:solidFill>
              </a:rPr>
              <a:t>(mise à jour du dossier)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949919" y="692696"/>
            <a:ext cx="6070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Formations</a:t>
            </a:r>
            <a:r>
              <a:rPr lang="de-CH" b="1" dirty="0" smtClean="0"/>
              <a:t> 2013: à faire </a:t>
            </a:r>
            <a:r>
              <a:rPr lang="de-CH" b="1" dirty="0" smtClean="0">
                <a:solidFill>
                  <a:srgbClr val="FF0000"/>
                </a:solidFill>
              </a:rPr>
              <a:t>(</a:t>
            </a:r>
            <a:r>
              <a:rPr lang="de-CH" b="1" dirty="0" err="1" smtClean="0">
                <a:solidFill>
                  <a:srgbClr val="FF0000"/>
                </a:solidFill>
              </a:rPr>
              <a:t>adaptation</a:t>
            </a:r>
            <a:r>
              <a:rPr lang="de-CH" b="1" dirty="0" smtClean="0">
                <a:solidFill>
                  <a:srgbClr val="FF0000"/>
                </a:solidFill>
              </a:rPr>
              <a:t>)</a:t>
            </a:r>
            <a:endParaRPr lang="de-CH" dirty="0">
              <a:solidFill>
                <a:srgbClr val="FF0000"/>
              </a:solidFill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404933"/>
              </p:ext>
            </p:extLst>
          </p:nvPr>
        </p:nvGraphicFramePr>
        <p:xfrm>
          <a:off x="1619673" y="3984682"/>
          <a:ext cx="720080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138"/>
                <a:gridCol w="1257811"/>
                <a:gridCol w="1118054"/>
                <a:gridCol w="1607203"/>
                <a:gridCol w="1956594"/>
              </a:tblGrid>
              <a:tr h="1390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de-CH" sz="1400" dirty="0" err="1" smtClean="0"/>
                        <a:t>Produit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 smtClean="0"/>
                        <a:t>Qualité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 smtClean="0"/>
                        <a:t>Quantité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Durée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 smtClean="0"/>
                        <a:t>Capacité</a:t>
                      </a:r>
                      <a:r>
                        <a:rPr lang="de-CH" sz="1400" baseline="0" dirty="0" smtClean="0"/>
                        <a:t> à </a:t>
                      </a:r>
                      <a:r>
                        <a:rPr lang="de-CH" sz="1400" baseline="0" dirty="0" err="1" smtClean="0"/>
                        <a:t>durer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843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6169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59975"/>
            <a:ext cx="4593704" cy="412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724128" y="1479760"/>
            <a:ext cx="3024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Bouclage des points en suspens des années 2009-2017</a:t>
            </a:r>
          </a:p>
          <a:p>
            <a:r>
              <a:rPr lang="fr-FR" b="1" dirty="0" smtClean="0"/>
              <a:t>Augmentation du stock de comprimés </a:t>
            </a:r>
            <a:r>
              <a:rPr lang="fr-FR" b="1" dirty="0" smtClean="0"/>
              <a:t>d'iode </a:t>
            </a:r>
            <a:endParaRPr lang="fr-FR" b="1" dirty="0"/>
          </a:p>
        </p:txBody>
      </p:sp>
      <p:sp>
        <p:nvSpPr>
          <p:cNvPr id="5" name="Textfeld 10"/>
          <p:cNvSpPr txBox="1"/>
          <p:nvPr/>
        </p:nvSpPr>
        <p:spPr>
          <a:xfrm>
            <a:off x="949919" y="908720"/>
            <a:ext cx="607035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Formations</a:t>
            </a:r>
            <a:r>
              <a:rPr lang="de-CH" b="1" dirty="0" smtClean="0"/>
              <a:t> 2013: à </a:t>
            </a:r>
            <a:r>
              <a:rPr lang="de-CH" b="1" dirty="0" smtClean="0"/>
              <a:t>faire</a:t>
            </a:r>
            <a:endParaRPr lang="de-C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430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 Point Präsentation BSM KFO d">
  <a:themeElements>
    <a:clrScheme name="BSM">
      <a:dk1>
        <a:sysClr val="windowText" lastClr="000000"/>
      </a:dk1>
      <a:lt1>
        <a:sysClr val="window" lastClr="FFFFFF"/>
      </a:lt1>
      <a:dk2>
        <a:srgbClr val="3760A0"/>
      </a:dk2>
      <a:lt2>
        <a:srgbClr val="F2F8FC"/>
      </a:lt2>
      <a:accent1>
        <a:srgbClr val="4A81B6"/>
      </a:accent1>
      <a:accent2>
        <a:srgbClr val="E10019"/>
      </a:accent2>
      <a:accent3>
        <a:srgbClr val="969696"/>
      </a:accent3>
      <a:accent4>
        <a:srgbClr val="92B3D3"/>
      </a:accent4>
      <a:accent5>
        <a:srgbClr val="4BACC6"/>
      </a:accent5>
      <a:accent6>
        <a:srgbClr val="5A7BE4"/>
      </a:accent6>
      <a:hlink>
        <a:srgbClr val="0000FF"/>
      </a:hlink>
      <a:folHlink>
        <a:srgbClr val="800080"/>
      </a:folHlink>
    </a:clrScheme>
    <a:fontScheme name="BS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Präsentation BSM KFO d</Template>
  <TotalTime>0</TotalTime>
  <Words>53</Words>
  <Application>Microsoft Office PowerPoint</Application>
  <PresentationFormat>Affichage à l'écran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Power Point Präsentation BSM KFO d</vt:lpstr>
      <vt:lpstr>Présentation PowerPoint</vt:lpstr>
      <vt:lpstr>Présentation PowerPoint</vt:lpstr>
      <vt:lpstr>Présentation PowerPoint</vt:lpstr>
    </vt:vector>
  </TitlesOfParts>
  <Company>Kanton Bern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Kernteam KFO</dc:title>
  <dc:subject>Vorlage</dc:subject>
  <dc:creator>Gäumann Andreas</dc:creator>
  <cp:lastModifiedBy>Pierrehumbert Arnaud</cp:lastModifiedBy>
  <cp:revision>177</cp:revision>
  <cp:lastPrinted>2017-01-16T11:54:18Z</cp:lastPrinted>
  <dcterms:created xsi:type="dcterms:W3CDTF">2016-12-30T12:41:33Z</dcterms:created>
  <dcterms:modified xsi:type="dcterms:W3CDTF">2018-03-02T14:23:38Z</dcterms:modified>
</cp:coreProperties>
</file>