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82" r:id="rId2"/>
    <p:sldId id="291" r:id="rId3"/>
    <p:sldId id="294" r:id="rId4"/>
    <p:sldId id="305" r:id="rId5"/>
    <p:sldId id="301" r:id="rId6"/>
    <p:sldId id="303" r:id="rId7"/>
    <p:sldId id="302" r:id="rId8"/>
    <p:sldId id="304" r:id="rId9"/>
    <p:sldId id="306" r:id="rId10"/>
    <p:sldId id="307" r:id="rId11"/>
    <p:sldId id="300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161F"/>
    <a:srgbClr val="999999"/>
    <a:srgbClr val="DC121C"/>
    <a:srgbClr val="E2141E"/>
    <a:srgbClr val="F69CA0"/>
    <a:srgbClr val="F37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24" autoAdjust="0"/>
  </p:normalViewPr>
  <p:slideViewPr>
    <p:cSldViewPr showGuides="1">
      <p:cViewPr varScale="1">
        <p:scale>
          <a:sx n="84" d="100"/>
          <a:sy n="84" d="100"/>
        </p:scale>
        <p:origin x="442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48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16.03.2022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73424" y="1246193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964488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964488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644008"/>
            <a:ext cx="5560412" cy="388843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16.03.2022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 err="1"/>
              <a:t>Titre</a:t>
            </a:r>
            <a:r>
              <a:rPr lang="de-CH" dirty="0"/>
              <a:t> (2 </a:t>
            </a:r>
            <a:r>
              <a:rPr lang="de-CH" dirty="0" err="1"/>
              <a:t>lignes</a:t>
            </a:r>
            <a:r>
              <a:rPr lang="de-CH" dirty="0"/>
              <a:t> max.)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Sous-</a:t>
            </a:r>
            <a:r>
              <a:rPr lang="de-DE" dirty="0" err="1"/>
              <a:t>titre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AE26-FEBF-4C9B-8746-C8163B79D40E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Classification: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Ajouter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surtitre</a:t>
            </a:r>
            <a:endParaRPr lang="de-DE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6BA63E4-E10F-4E0A-91F5-2A2F84225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Intervenant</a:t>
            </a:r>
            <a:r>
              <a:rPr lang="de-DE" dirty="0"/>
              <a:t>-e</a:t>
            </a:r>
            <a:br>
              <a:rPr lang="de-DE" dirty="0"/>
            </a:br>
            <a:r>
              <a:rPr lang="de-DE" dirty="0" err="1"/>
              <a:t>Unité</a:t>
            </a:r>
            <a:r>
              <a:rPr lang="de-DE" dirty="0"/>
              <a:t> administrative</a:t>
            </a:r>
          </a:p>
        </p:txBody>
      </p:sp>
    </p:spTree>
    <p:extLst>
      <p:ext uri="{BB962C8B-B14F-4D97-AF65-F5344CB8AC3E}">
        <p14:creationId xmlns:p14="http://schemas.microsoft.com/office/powerpoint/2010/main" val="133853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err="1"/>
              <a:t>Ajouter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de-CH" noProof="0" dirty="0" err="1"/>
              <a:t>deuxième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2"/>
            <a:r>
              <a:rPr lang="de-CH" noProof="0" dirty="0" err="1"/>
              <a:t>troisième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3"/>
            <a:r>
              <a:rPr lang="de-CH" noProof="0" dirty="0" err="1"/>
              <a:t>quatrième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4"/>
            <a:r>
              <a:rPr lang="de-CH" noProof="0" dirty="0" err="1"/>
              <a:t>cinquième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de-CH" noProof="0" dirty="0" err="1"/>
              <a:t>deuxième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2"/>
            <a:r>
              <a:rPr lang="de-CH" noProof="0" dirty="0" err="1"/>
              <a:t>troisième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3"/>
            <a:r>
              <a:rPr lang="de-CH" noProof="0" dirty="0" err="1"/>
              <a:t>quatrième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4"/>
            <a:r>
              <a:rPr lang="de-CH" noProof="0" dirty="0" err="1"/>
              <a:t>cinquième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dirty="0"/>
          </a:p>
          <a:p>
            <a:pPr lvl="4"/>
            <a:endParaRPr lang="de-CH" noProof="0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DF9E-E733-4A15-97FB-F13F8148E7ED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Classification: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err="1"/>
              <a:t>Ajouter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titre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0D1D-104A-490F-AF97-C7B352709CE5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Classification: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 dirty="0"/>
              <a:t>Insérer une image en cliquant sur le symbole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de-CH" noProof="0" dirty="0" err="1"/>
              <a:t>deuxième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2"/>
            <a:r>
              <a:rPr lang="de-CH" noProof="0" dirty="0" err="1"/>
              <a:t>troisième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3"/>
            <a:r>
              <a:rPr lang="de-CH" noProof="0" dirty="0" err="1"/>
              <a:t>quatrième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4"/>
            <a:r>
              <a:rPr lang="de-CH" noProof="0" dirty="0" err="1"/>
              <a:t>cinquième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93508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err="1"/>
              <a:t>Ajouter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titre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8C27-A7B4-4EE3-BA15-79D858B4963E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Classification: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 dirty="0"/>
              <a:t>Insérer une image en cliquant sur le symbole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de-CH" noProof="0" dirty="0" err="1"/>
              <a:t>deuxième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2"/>
            <a:r>
              <a:rPr lang="de-CH" noProof="0" dirty="0" err="1"/>
              <a:t>troisième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3"/>
            <a:r>
              <a:rPr lang="de-CH" noProof="0" dirty="0" err="1"/>
              <a:t>quatrième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4"/>
            <a:r>
              <a:rPr lang="de-CH" noProof="0" dirty="0" err="1"/>
              <a:t>cinquième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20392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err="1"/>
              <a:t>Ajouter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E9C4-E1C9-4975-B790-2ED3B7AF7F94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Classification: interne / confidentiel / secret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 dirty="0"/>
              <a:t>Insérer une image en cliquant sur le symbole</a:t>
            </a:r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err="1"/>
              <a:t>Ajouter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titre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86AB-B8D1-4222-81EB-CAAF8E73E057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Classification: interne / confidentiel / secret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B0B7-9A49-492F-8CF9-21BC5CC74BFA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Classification: interne / confidentiel / secret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60DBF63A-340F-460B-96E6-FC454B3EB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Glisser-déplacer (drag and drop) l’image d’arrière-plan dans l’espace réservé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0D26-1556-455F-8E0C-7721F22645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rgbClr val="FFFFFF">
              <a:alpha val="69804"/>
            </a:srgb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Zone transparente claire - peut être glissée sur l'image d'arrière-plan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Sous-</a:t>
            </a:r>
            <a:r>
              <a:rPr lang="de-DE" dirty="0" err="1"/>
              <a:t>titre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661E12C-E401-4F37-AC1C-0D9323C05C5E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Classification: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Ajouter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surtitre</a:t>
            </a:r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35797A-88C8-4B59-88E9-2DAF61D25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Intervenant</a:t>
            </a:r>
            <a:r>
              <a:rPr lang="de-DE" dirty="0"/>
              <a:t>-e</a:t>
            </a:r>
            <a:br>
              <a:rPr lang="de-DE" dirty="0"/>
            </a:br>
            <a:r>
              <a:rPr lang="de-DE" dirty="0" err="1"/>
              <a:t>Unité</a:t>
            </a:r>
            <a:r>
              <a:rPr lang="de-DE" dirty="0"/>
              <a:t> administrative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 err="1"/>
              <a:t>Titre</a:t>
            </a:r>
            <a:r>
              <a:rPr lang="de-CH" dirty="0"/>
              <a:t> (2 </a:t>
            </a:r>
            <a:r>
              <a:rPr lang="de-CH" dirty="0" err="1"/>
              <a:t>lignes</a:t>
            </a:r>
            <a:r>
              <a:rPr lang="de-CH" dirty="0"/>
              <a:t> max.)</a:t>
            </a:r>
          </a:p>
        </p:txBody>
      </p:sp>
    </p:spTree>
    <p:extLst>
      <p:ext uri="{BB962C8B-B14F-4D97-AF65-F5344CB8AC3E}">
        <p14:creationId xmlns:p14="http://schemas.microsoft.com/office/powerpoint/2010/main" val="100963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A2DDBDC-F105-48B2-B9F8-38121A7EA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Glisser-déplacer (drag and drop) l’image d’arrière-plan dans l’espace réservé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E9A6A2-BECC-4EE3-BDC3-5BB494708F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chemeClr val="accent1">
              <a:alpha val="69804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Zone transparente claire - peut être glissée sur l'image d'arrière-plan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Sous-</a:t>
            </a:r>
            <a:r>
              <a:rPr lang="de-DE" dirty="0" err="1"/>
              <a:t>titre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E494F6-2151-4AB7-A692-9EA2D7472192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Classification: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Ajouter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surtitre</a:t>
            </a:r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8F91D8E-4836-4A00-B7AC-63D16F153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Intervenant</a:t>
            </a:r>
            <a:r>
              <a:rPr lang="de-DE" dirty="0"/>
              <a:t>-e</a:t>
            </a:r>
            <a:br>
              <a:rPr lang="de-DE" dirty="0"/>
            </a:br>
            <a:r>
              <a:rPr lang="de-DE" dirty="0" err="1"/>
              <a:t>Unité</a:t>
            </a:r>
            <a:r>
              <a:rPr lang="de-DE" dirty="0"/>
              <a:t> administrative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Titre</a:t>
            </a:r>
            <a:r>
              <a:rPr lang="de-CH" dirty="0"/>
              <a:t> (2 </a:t>
            </a:r>
            <a:r>
              <a:rPr lang="de-CH" dirty="0" err="1"/>
              <a:t>lignes</a:t>
            </a:r>
            <a:r>
              <a:rPr lang="de-CH" dirty="0"/>
              <a:t> max.)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u chapitre noi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fr-CH" sz="5400" noProof="0" dirty="0"/>
              <a:t>Ajouter un titre</a:t>
            </a:r>
            <a:r>
              <a:rPr lang="fr-CH" sz="5400" baseline="0" noProof="0" dirty="0"/>
              <a:t> du chapitre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Sous-</a:t>
            </a:r>
            <a:r>
              <a:rPr lang="de-DE" dirty="0" err="1"/>
              <a:t>titre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338B72-4418-4467-816E-BAF73B12FA7B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Classification: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065898A-FBA8-4654-9AF9-9F281D96F4A7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68624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u chapitre gr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Ajouter un titre du chapitre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Sous-</a:t>
            </a:r>
            <a:r>
              <a:rPr lang="de-DE" dirty="0" err="1"/>
              <a:t>titre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CA8751-818A-407F-8B03-4B6CD2221EC3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Classification: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6AF1407-9677-43B2-AA44-E4B34470B35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3334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u chapitre rouge">
    <p:bg>
      <p:bgPr>
        <a:solidFill>
          <a:srgbClr val="EA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Ajouter un titre du chapitre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F69C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Sous-</a:t>
            </a:r>
            <a:r>
              <a:rPr lang="de-DE" dirty="0" err="1"/>
              <a:t>titre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3B5DBF-4F4D-489B-8AF3-5A4E1201CCAD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Classification: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ECD3B7A-3879-440E-876B-C4404EACC6D4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5316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fr-FR" dirty="0"/>
              <a:t>Ajouter un titre du chapitre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Sous-</a:t>
            </a:r>
            <a:r>
              <a:rPr lang="de-DE" dirty="0" err="1"/>
              <a:t>titre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D2F1-0133-41FD-AF8C-EE86B9A6FA4C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Classification: interne / confidentiel / secret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09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err="1"/>
              <a:t>Ajouter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de-CH" noProof="0" dirty="0" err="1"/>
              <a:t>deuxième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2"/>
            <a:r>
              <a:rPr lang="de-CH" noProof="0" dirty="0" err="1"/>
              <a:t>troisième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3"/>
            <a:r>
              <a:rPr lang="de-CH" noProof="0" dirty="0" err="1"/>
              <a:t>quatrième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4"/>
            <a:r>
              <a:rPr lang="de-CH" noProof="0" dirty="0" err="1"/>
              <a:t>cinquième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255C-C060-4374-8C8B-AF589E2C3E96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Classification: interne / confidentiel / secret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1071564"/>
            <a:ext cx="10983913" cy="541354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err="1"/>
              <a:t>Ajouter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de-CH" noProof="0" dirty="0" err="1"/>
              <a:t>deuxième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2"/>
            <a:r>
              <a:rPr lang="de-CH" noProof="0" dirty="0" err="1"/>
              <a:t>troisième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3"/>
            <a:r>
              <a:rPr lang="de-CH" noProof="0" dirty="0" err="1"/>
              <a:t>quatrième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4"/>
            <a:r>
              <a:rPr lang="de-CH" noProof="0" dirty="0" err="1"/>
              <a:t>cinquième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1E9E-603B-407B-A21E-D08C84F4BC50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Classification: interne / confidentiel / secret</a:t>
            </a:r>
            <a:endParaRPr lang="fr-FR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 dirty="0" err="1"/>
              <a:t>Ajouter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sous-titre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4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 err="1"/>
              <a:t>Ajouter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titre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de-CH" noProof="0" dirty="0" err="1"/>
              <a:t>deuxième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2"/>
            <a:r>
              <a:rPr lang="de-CH" noProof="0" dirty="0" err="1"/>
              <a:t>troisième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3"/>
            <a:r>
              <a:rPr lang="de-CH" noProof="0" dirty="0" err="1"/>
              <a:t>quatrième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  <a:p>
            <a:pPr lvl="4"/>
            <a:r>
              <a:rPr lang="de-CH" noProof="0" dirty="0" err="1"/>
              <a:t>cinquième</a:t>
            </a:r>
            <a:r>
              <a:rPr lang="de-CH" noProof="0" dirty="0"/>
              <a:t> </a:t>
            </a:r>
            <a:r>
              <a:rPr lang="de-CH" noProof="0" dirty="0" err="1"/>
              <a:t>niveau</a:t>
            </a:r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434133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fld id="{31D03657-F304-42F5-81A4-ADB1A9B5E405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36360" y="297071"/>
            <a:ext cx="2088232" cy="124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Classification: interne / confidentiel / secret</a:t>
            </a:r>
            <a:endParaRPr lang="fr-FR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6600" y="297072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EC6ACA-7650-4DEA-B34E-89DC63F8CE6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8" r:id="rId3"/>
    <p:sldLayoutId id="2147483669" r:id="rId4"/>
    <p:sldLayoutId id="2147483671" r:id="rId5"/>
    <p:sldLayoutId id="2147483672" r:id="rId6"/>
    <p:sldLayoutId id="2147483668" r:id="rId7"/>
    <p:sldLayoutId id="2147483659" r:id="rId8"/>
    <p:sldLayoutId id="2147483673" r:id="rId9"/>
    <p:sldLayoutId id="2147483661" r:id="rId10"/>
    <p:sldLayoutId id="2147483674" r:id="rId11"/>
    <p:sldLayoutId id="2147483675" r:id="rId12"/>
    <p:sldLayoutId id="2147483665" r:id="rId13"/>
    <p:sldLayoutId id="2147483663" r:id="rId14"/>
    <p:sldLayoutId id="2147483664" r:id="rId15"/>
  </p:sldLayoutIdLst>
  <p:hf hd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81" userDrawn="1">
          <p15:clr>
            <a:srgbClr val="F26B43"/>
          </p15:clr>
        </p15:guide>
        <p15:guide id="4" pos="7447" userDrawn="1">
          <p15:clr>
            <a:srgbClr val="F26B43"/>
          </p15:clr>
        </p15:guide>
        <p15:guide id="5" orient="horz" pos="675" userDrawn="1">
          <p15:clr>
            <a:srgbClr val="F26B43"/>
          </p15:clr>
        </p15:guide>
        <p15:guide id="6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microsoft.com/office/2007/relationships/hdphoto" Target="../media/hdphoto5.wdp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CC7FC-9400-45C0-AEE5-559DC7B81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2856"/>
            <a:ext cx="9504684" cy="2304256"/>
          </a:xfrm>
        </p:spPr>
        <p:txBody>
          <a:bodyPr/>
          <a:lstStyle/>
          <a:p>
            <a:r>
              <a:rPr lang="fr-FR" dirty="0"/>
              <a:t>Points de rencontre </a:t>
            </a:r>
            <a:br>
              <a:rPr lang="fr-FR" dirty="0"/>
            </a:br>
            <a:r>
              <a:rPr lang="fr-FR" dirty="0"/>
              <a:t>d’urgence dans le canton </a:t>
            </a:r>
            <a:br>
              <a:rPr lang="fr-FR" dirty="0"/>
            </a:br>
            <a:r>
              <a:rPr lang="fr-FR" dirty="0"/>
              <a:t>de Berne (PRU BE)</a:t>
            </a:r>
            <a:endParaRPr lang="fr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9A757E-70E0-440F-BEA8-B72E48DC1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437112"/>
            <a:ext cx="9793088" cy="1500187"/>
          </a:xfrm>
        </p:spPr>
        <p:txBody>
          <a:bodyPr/>
          <a:lstStyle/>
          <a:p>
            <a:r>
              <a:rPr lang="fr-CH" dirty="0"/>
              <a:t>Matériel (équipement de base)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414728-B805-4E50-A50E-C86B5CCC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7416-31D3-4C9F-A6E8-28AA7185D28E}" type="datetime4">
              <a:rPr lang="fr-CH" smtClean="0"/>
              <a:t>16 mars 2022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713402-FAFF-4740-A342-D66C7C5D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36360" y="297071"/>
            <a:ext cx="2160240" cy="108001"/>
          </a:xfrm>
        </p:spPr>
        <p:txBody>
          <a:bodyPr/>
          <a:lstStyle/>
          <a:p>
            <a:r>
              <a:rPr lang="fr-FR" dirty="0" smtClean="0"/>
              <a:t>Classification: interne</a:t>
            </a:r>
            <a:endParaRPr lang="fr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5A35C26-D12A-492B-A8DF-81748A6A71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noProof="0" dirty="0" smtClean="0"/>
              <a:t>Projet</a:t>
            </a:r>
            <a:endParaRPr lang="fr-CH" dirty="0"/>
          </a:p>
          <a:p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Office de la sécurité civile, du sport et des affaires militaires </a:t>
            </a:r>
            <a:r>
              <a:rPr lang="fr-FR" dirty="0" smtClean="0"/>
              <a:t>(OSSM)</a:t>
            </a:r>
            <a:endParaRPr lang="fr-FR" dirty="0"/>
          </a:p>
        </p:txBody>
      </p:sp>
      <p:pic>
        <p:nvPicPr>
          <p:cNvPr id="9" name="Picture 4" descr="Q:\04-Koordination_Bevölkerungsschutz\02-KFO\Querschnittsthemen\Notfalltreffpunkte_NTP\Bilder_NTP_BE\NTP_Kre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772816"/>
            <a:ext cx="3000772" cy="28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9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Matériel</a:t>
            </a:r>
            <a:r>
              <a:rPr lang="de-CH" dirty="0" smtClean="0"/>
              <a:t> </a:t>
            </a:r>
            <a:r>
              <a:rPr lang="fr-CH" dirty="0" smtClean="0"/>
              <a:t>d’emballage</a:t>
            </a:r>
            <a:endParaRPr lang="fr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saturation sat="200000"/>
                    </a14:imgEffect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0" y="2787511"/>
            <a:ext cx="1957677" cy="1189636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5000"/>
                    </a14:imgEffect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9" y="1995423"/>
            <a:ext cx="1289888" cy="102642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60" y="4673491"/>
            <a:ext cx="2491680" cy="114186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711624" y="1946810"/>
            <a:ext cx="528959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Clr>
                <a:schemeClr val="accent2"/>
              </a:buClr>
            </a:pPr>
            <a:r>
              <a:rPr lang="fr-CH" sz="2300" dirty="0" smtClean="0"/>
              <a:t>Bacs RAKO </a:t>
            </a:r>
            <a:r>
              <a:rPr lang="fr-CH" dirty="0" smtClean="0"/>
              <a:t>(avec étiquettes adhésives PRU</a:t>
            </a:r>
            <a:r>
              <a:rPr lang="fr-CH" sz="2300" dirty="0" smtClean="0"/>
              <a:t>), </a:t>
            </a:r>
            <a:r>
              <a:rPr lang="fr-CH" dirty="0" smtClean="0"/>
              <a:t>couvercle / charnières inclus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1x bac petit (« bac POLYCOM»; 600 x 400 x 184mm)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2x bac moyen (600 x 400 x 338mm)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1x bac grand (600 x 400 x 441mm)</a:t>
            </a:r>
            <a:endParaRPr lang="fr-CH" dirty="0"/>
          </a:p>
        </p:txBody>
      </p:sp>
      <p:sp>
        <p:nvSpPr>
          <p:cNvPr id="15" name="Textfeld 14"/>
          <p:cNvSpPr txBox="1"/>
          <p:nvPr/>
        </p:nvSpPr>
        <p:spPr>
          <a:xfrm>
            <a:off x="6312024" y="4196243"/>
            <a:ext cx="29164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FR" sz="2300" dirty="0"/>
              <a:t>Couche de </a:t>
            </a:r>
            <a:r>
              <a:rPr lang="fr-FR" sz="2300" dirty="0" smtClean="0"/>
              <a:t>mousse</a:t>
            </a:r>
            <a:r>
              <a:rPr lang="de-CH" sz="2300" dirty="0"/>
              <a:t> </a:t>
            </a:r>
            <a:r>
              <a:rPr lang="de-CH" sz="2300" dirty="0" smtClean="0"/>
              <a:t/>
            </a:r>
            <a:br>
              <a:rPr lang="de-CH" sz="2300" dirty="0" smtClean="0"/>
            </a:br>
            <a:r>
              <a:rPr lang="de-CH" dirty="0" smtClean="0"/>
              <a:t>(</a:t>
            </a:r>
            <a:r>
              <a:rPr lang="fr-CH" dirty="0" smtClean="0"/>
              <a:t>pour bac POLYCOM</a:t>
            </a:r>
            <a:r>
              <a:rPr lang="de-CH" dirty="0" smtClean="0"/>
              <a:t>)</a:t>
            </a:r>
            <a:endParaRPr lang="de-CH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92766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E402D-8EC9-4253-B7DD-B9F54AA8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Contact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ED0EC0-2C8D-4AD5-A83D-E837F3E55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Daniela Mangiarratti</a:t>
            </a:r>
            <a:endParaRPr lang="fr-CH" dirty="0"/>
          </a:p>
          <a:p>
            <a:r>
              <a:rPr lang="fr-CH" dirty="0"/>
              <a:t>responsable du </a:t>
            </a:r>
            <a:r>
              <a:rPr lang="fr-CH" dirty="0" smtClean="0"/>
              <a:t>projet</a:t>
            </a:r>
          </a:p>
          <a:p>
            <a:r>
              <a:rPr lang="de-CH" dirty="0" smtClean="0"/>
              <a:t>daniela.mangiarratti@be.ch</a:t>
            </a:r>
          </a:p>
          <a:p>
            <a:r>
              <a:rPr lang="de-CH" dirty="0" smtClean="0"/>
              <a:t>+</a:t>
            </a:r>
            <a:r>
              <a:rPr lang="de-CH" dirty="0"/>
              <a:t>41 31 </a:t>
            </a:r>
            <a:r>
              <a:rPr lang="de-CH" dirty="0" smtClean="0"/>
              <a:t>633 44 24</a:t>
            </a:r>
            <a:endParaRPr lang="de-CH" dirty="0"/>
          </a:p>
          <a:p>
            <a:endParaRPr lang="de-CH" dirty="0"/>
          </a:p>
          <a:p>
            <a:r>
              <a:rPr lang="fr-FR" dirty="0" smtClean="0"/>
              <a:t>Christoph Gasser</a:t>
            </a:r>
            <a:endParaRPr lang="fr-FR" dirty="0"/>
          </a:p>
          <a:p>
            <a:r>
              <a:rPr lang="fr-FR" dirty="0" smtClean="0"/>
              <a:t>assistant de projet</a:t>
            </a:r>
            <a:endParaRPr lang="fr-FR" dirty="0"/>
          </a:p>
          <a:p>
            <a:r>
              <a:rPr lang="fr-FR" dirty="0" smtClean="0"/>
              <a:t>c.gasser@be.ch</a:t>
            </a:r>
            <a:endParaRPr lang="fr-FR" dirty="0"/>
          </a:p>
          <a:p>
            <a:r>
              <a:rPr lang="fr-FR" dirty="0"/>
              <a:t>+41 31 </a:t>
            </a:r>
            <a:r>
              <a:rPr lang="fr-FR" dirty="0" smtClean="0"/>
              <a:t>636 05 78</a:t>
            </a:r>
            <a:endParaRPr lang="fr-FR" dirty="0"/>
          </a:p>
          <a:p>
            <a:endParaRPr lang="fr-CH" sz="1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75415-D371-485A-879F-4C0A2DA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446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Nota bene</a:t>
            </a:r>
            <a:endParaRPr lang="fr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C0313-945E-4B7D-AA50-0A8905F42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fr-FR" dirty="0"/>
              <a:t>Le matériel portant l’inscription PRU est disponible en français et en </a:t>
            </a:r>
            <a:r>
              <a:rPr lang="fr-FR" dirty="0" smtClean="0"/>
              <a:t>allemand</a:t>
            </a:r>
          </a:p>
          <a:p>
            <a:pPr marL="357188" lvl="2" indent="0">
              <a:buNone/>
            </a:pPr>
            <a:endParaRPr lang="fr-FR" sz="1800" dirty="0"/>
          </a:p>
          <a:p>
            <a:pPr lvl="2"/>
            <a:r>
              <a:rPr lang="fr-FR" dirty="0"/>
              <a:t>La remise du matériel est effectuée après l’acceptation de la demande d’emplacement et le concept d’exploitation PRU (formulaires en cours </a:t>
            </a:r>
            <a:r>
              <a:rPr lang="fr-FR" dirty="0" smtClean="0"/>
              <a:t>d’élaboration)</a:t>
            </a:r>
          </a:p>
          <a:p>
            <a:pPr marL="357188" lvl="2" indent="0">
              <a:buNone/>
            </a:pPr>
            <a:endParaRPr lang="fr-FR" sz="1800" dirty="0" smtClean="0"/>
          </a:p>
          <a:p>
            <a:pPr lvl="2"/>
            <a:r>
              <a:rPr lang="fr-FR" dirty="0" smtClean="0"/>
              <a:t>L'équipement </a:t>
            </a:r>
            <a:r>
              <a:rPr lang="fr-FR" dirty="0"/>
              <a:t>de base destiné aux PRU contient un ensemble de documents (planification PRU / annexes, notice d'utilisation  / plan de réseau / schéma de connexion POLYCOM). Des autres documents (cartes, etc.)  et le matériel de bureau doivent être fournis par la commune</a:t>
            </a:r>
          </a:p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679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Équipement du personnel (1/2)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994139" y="2083870"/>
            <a:ext cx="617295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sz="2300" dirty="0" smtClean="0"/>
              <a:t>Gilets</a:t>
            </a:r>
            <a:r>
              <a:rPr lang="de-CH" sz="2300" dirty="0" smtClean="0"/>
              <a:t> </a:t>
            </a:r>
            <a:r>
              <a:rPr lang="fr-CH" sz="2300" dirty="0" smtClean="0"/>
              <a:t>munis</a:t>
            </a:r>
            <a:r>
              <a:rPr lang="de-CH" sz="2300" dirty="0" smtClean="0"/>
              <a:t> </a:t>
            </a:r>
            <a:r>
              <a:rPr lang="de-CH" sz="2300" dirty="0"/>
              <a:t>du logo PRU </a:t>
            </a:r>
            <a:r>
              <a:rPr lang="de-CH" sz="2300" dirty="0" smtClean="0"/>
              <a:t/>
            </a:r>
            <a:br>
              <a:rPr lang="de-CH" sz="2300" dirty="0" smtClean="0"/>
            </a:br>
            <a:r>
              <a:rPr lang="de-CH" dirty="0" smtClean="0"/>
              <a:t>(au </a:t>
            </a:r>
            <a:r>
              <a:rPr lang="fr-CH" dirty="0" smtClean="0"/>
              <a:t>moins</a:t>
            </a:r>
            <a:r>
              <a:rPr lang="de-CH" dirty="0" smtClean="0"/>
              <a:t> 4 ex., </a:t>
            </a:r>
            <a:r>
              <a:rPr lang="fr-FR" dirty="0"/>
              <a:t>en fonction du nombre d'habitants </a:t>
            </a:r>
            <a:r>
              <a:rPr lang="de-CH" dirty="0" smtClean="0"/>
              <a:t>)</a:t>
            </a:r>
            <a:endParaRPr lang="de-CH" sz="2300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494" y="3028300"/>
            <a:ext cx="3733314" cy="279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0034" y="3028301"/>
            <a:ext cx="3733312" cy="279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51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Équipement du personnel </a:t>
            </a:r>
            <a:r>
              <a:rPr lang="fr-CH" dirty="0" smtClean="0"/>
              <a:t>(2/2</a:t>
            </a:r>
            <a:r>
              <a:rPr lang="fr-CH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06" y="2532785"/>
            <a:ext cx="1440160" cy="144016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352194"/>
            <a:ext cx="1488104" cy="104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/>
          <p:nvPr/>
        </p:nvPicPr>
        <p:blipFill rotWithShape="1">
          <a:blip r:embed="rId4"/>
          <a:srcRect t="9793" b="-1"/>
          <a:stretch/>
        </p:blipFill>
        <p:spPr bwMode="auto">
          <a:xfrm>
            <a:off x="5120794" y="3972945"/>
            <a:ext cx="1240227" cy="946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911424" y="1931641"/>
            <a:ext cx="392435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sz="2300" dirty="0" smtClean="0"/>
              <a:t>Pharmacie de premiers   </a:t>
            </a:r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sz="2300" dirty="0" smtClean="0"/>
              <a:t>                 secours </a:t>
            </a:r>
            <a:r>
              <a:rPr lang="fr-CH" dirty="0" smtClean="0"/>
              <a:t>(DIN 13157</a:t>
            </a:r>
            <a:r>
              <a:rPr lang="fr-CH" sz="2000" dirty="0" smtClean="0"/>
              <a:t>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06177" y="3686929"/>
            <a:ext cx="3244531" cy="42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900"/>
              </a:spcAft>
              <a:buClr>
                <a:schemeClr val="accent2"/>
              </a:buClr>
            </a:pPr>
            <a:r>
              <a:rPr lang="fr-CH" sz="2300" dirty="0" smtClean="0"/>
              <a:t>Masque de réanimation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824192" y="4115701"/>
            <a:ext cx="262888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sz="2300" dirty="0" smtClean="0"/>
              <a:t>Désinfectant </a:t>
            </a:r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dirty="0" smtClean="0"/>
              <a:t>                     (2x 500ml)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422129"/>
            <a:ext cx="1815484" cy="93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7968208" y="1931641"/>
            <a:ext cx="274882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sz="2300" dirty="0"/>
              <a:t>Masques d'hygiène</a:t>
            </a:r>
            <a:r>
              <a:rPr lang="de-CH" dirty="0" smtClean="0"/>
              <a:t>                   </a:t>
            </a:r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dirty="0"/>
              <a:t> </a:t>
            </a:r>
            <a:r>
              <a:rPr lang="de-CH" dirty="0" smtClean="0"/>
              <a:t>                    (50 </a:t>
            </a:r>
            <a:r>
              <a:rPr lang="fr-CH" dirty="0" smtClean="0"/>
              <a:t>pc</a:t>
            </a:r>
            <a:r>
              <a:rPr lang="de-CH" dirty="0" smtClean="0"/>
              <a:t>.)</a:t>
            </a:r>
          </a:p>
        </p:txBody>
      </p:sp>
      <p:pic>
        <p:nvPicPr>
          <p:cNvPr id="18" name="Grafik 17"/>
          <p:cNvPicPr/>
          <p:nvPr/>
        </p:nvPicPr>
        <p:blipFill>
          <a:blip r:embed="rId6"/>
          <a:stretch>
            <a:fillRect/>
          </a:stretch>
        </p:blipFill>
        <p:spPr>
          <a:xfrm>
            <a:off x="1528219" y="4575808"/>
            <a:ext cx="1651371" cy="1214491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911424" y="4276140"/>
            <a:ext cx="334828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sz="2300" dirty="0"/>
              <a:t>Gants à usage unique </a:t>
            </a:r>
            <a:r>
              <a:rPr lang="fr-CH" dirty="0" smtClean="0"/>
              <a:t>(nitrile, 100 pc.)</a:t>
            </a:r>
            <a:endParaRPr lang="fr-CH" sz="2000" dirty="0" smtClean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581" y="4575808"/>
            <a:ext cx="486287" cy="114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97" y="4587729"/>
            <a:ext cx="486287" cy="114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93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Technologies de l'information et de la communication </a:t>
            </a:r>
            <a:endParaRPr lang="fr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7" name="Picture 2" descr="Bildergebnis fÃ¼r TPH9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2" b="96973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53" y="1987188"/>
            <a:ext cx="1669912" cy="16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900757" y="2023192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sz="2300" dirty="0" smtClean="0"/>
              <a:t>Appareil radio portatif </a:t>
            </a:r>
            <a:r>
              <a:rPr lang="fr-CH" dirty="0" smtClean="0"/>
              <a:t>POLYCOM (2x)</a:t>
            </a:r>
          </a:p>
        </p:txBody>
      </p:sp>
      <p:pic>
        <p:nvPicPr>
          <p:cNvPr id="12" name="Grafik 11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403714"/>
            <a:ext cx="1656184" cy="134902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600056" y="1987188"/>
            <a:ext cx="3528392" cy="3021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600"/>
              </a:spcAft>
              <a:buClr>
                <a:schemeClr val="accent2"/>
              </a:buClr>
            </a:pPr>
            <a:r>
              <a:rPr lang="fr-CH" sz="2300" dirty="0" smtClean="0"/>
              <a:t>Accessoires POLYCOM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2x chargeur 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2x batterie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/>
              <a:t>2x batterie de rechange </a:t>
            </a:r>
            <a:endParaRPr lang="fr-CH" dirty="0" smtClean="0"/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2x micro </a:t>
            </a:r>
            <a:r>
              <a:rPr lang="fr-CH" dirty="0"/>
              <a:t>haut-parleur </a:t>
            </a:r>
            <a:endParaRPr lang="fr-CH" dirty="0" smtClean="0"/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2x passant ceinture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2x housse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2x bloc d’alimentation 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/>
              <a:t> </a:t>
            </a:r>
            <a:r>
              <a:rPr lang="fr-CH" dirty="0" smtClean="0"/>
              <a:t>    (grand)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/>
              <a:t>2x câble électrique</a:t>
            </a:r>
          </a:p>
        </p:txBody>
      </p:sp>
      <p:pic>
        <p:nvPicPr>
          <p:cNvPr id="14" name="Grafik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18" y="4342365"/>
            <a:ext cx="1499790" cy="891572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900757" y="3998733"/>
            <a:ext cx="3816424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/>
              <a:t>Radio </a:t>
            </a:r>
            <a:r>
              <a:rPr lang="fr-CH" sz="2300" dirty="0" smtClean="0"/>
              <a:t>fonctionnant sur piles</a:t>
            </a:r>
            <a:r>
              <a:rPr lang="fr-CH" dirty="0" smtClean="0"/>
              <a:t>                        </a:t>
            </a:r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dirty="0"/>
              <a:t>	 </a:t>
            </a:r>
            <a:r>
              <a:rPr lang="de-CH" dirty="0" smtClean="0"/>
              <a:t>        </a:t>
            </a:r>
            <a:r>
              <a:rPr lang="de-CH" dirty="0"/>
              <a:t>(OUC, </a:t>
            </a:r>
            <a:r>
              <a:rPr lang="fr-CH" dirty="0" smtClean="0"/>
              <a:t>DAB</a:t>
            </a:r>
            <a:r>
              <a:rPr lang="de-CH" dirty="0" smtClean="0"/>
              <a:t>+)</a:t>
            </a:r>
            <a:endParaRPr lang="de-CH" sz="1400" dirty="0" smtClean="0"/>
          </a:p>
        </p:txBody>
      </p:sp>
    </p:spTree>
    <p:extLst>
      <p:ext uri="{BB962C8B-B14F-4D97-AF65-F5344CB8AC3E}">
        <p14:creationId xmlns:p14="http://schemas.microsoft.com/office/powerpoint/2010/main" val="352193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Éclairage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985334"/>
            <a:ext cx="2319636" cy="231963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638506" y="2118368"/>
            <a:ext cx="2657293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Lampe </a:t>
            </a:r>
            <a:r>
              <a:rPr lang="de-CH" sz="2300" dirty="0"/>
              <a:t>de poche </a:t>
            </a:r>
            <a:r>
              <a:rPr lang="de-CH" dirty="0" smtClean="0"/>
              <a:t>(4x)</a:t>
            </a:r>
            <a:endParaRPr lang="de-CH" sz="11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6309455" y="2118368"/>
            <a:ext cx="345638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Clr>
                <a:schemeClr val="accent2"/>
              </a:buClr>
            </a:pPr>
            <a:r>
              <a:rPr lang="fr-CH" sz="2300" dirty="0" smtClean="0"/>
              <a:t>Projecteur</a:t>
            </a:r>
            <a:r>
              <a:rPr lang="de-CH" sz="2300" dirty="0" smtClean="0"/>
              <a:t> </a:t>
            </a:r>
            <a:r>
              <a:rPr lang="de-CH" sz="2300" dirty="0"/>
              <a:t>de </a:t>
            </a:r>
            <a:r>
              <a:rPr lang="fr-CH" sz="2300" dirty="0" smtClean="0"/>
              <a:t>travail  </a:t>
            </a:r>
            <a:r>
              <a:rPr lang="fr-CH" dirty="0" smtClean="0"/>
              <a:t>(2x)</a:t>
            </a:r>
            <a:br>
              <a:rPr lang="fr-CH" dirty="0" smtClean="0"/>
            </a:br>
            <a:r>
              <a:rPr lang="fr-CH" sz="1400" dirty="0" smtClean="0"/>
              <a:t>éclairage ou signalisation du site PRU</a:t>
            </a:r>
            <a:endParaRPr lang="fr-CH" sz="10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71" y="2852096"/>
            <a:ext cx="2088232" cy="155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93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36" y="5034160"/>
            <a:ext cx="1615350" cy="15997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Production de courant / carburants </a:t>
            </a:r>
            <a:r>
              <a:rPr lang="de-CH" sz="3200" dirty="0"/>
              <a:t>(1/2)</a:t>
            </a:r>
            <a:endParaRPr lang="fr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45" y="2339291"/>
            <a:ext cx="759250" cy="77155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919536" y="1906893"/>
            <a:ext cx="4346854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600"/>
              </a:spcAft>
              <a:buClr>
                <a:schemeClr val="accent2"/>
              </a:buClr>
            </a:pPr>
            <a:r>
              <a:rPr lang="de-CH" sz="2300" dirty="0" smtClean="0"/>
              <a:t>Piles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radio</a:t>
            </a:r>
            <a:r>
              <a:rPr lang="de-CH" dirty="0" smtClean="0"/>
              <a:t>: </a:t>
            </a:r>
            <a:r>
              <a:rPr lang="nl-NL" dirty="0"/>
              <a:t>4x 1.5 V / LR6 (AA)</a:t>
            </a:r>
            <a:endParaRPr lang="de-CH" dirty="0" smtClean="0"/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lampe</a:t>
            </a:r>
            <a:r>
              <a:rPr lang="de-CH" dirty="0" smtClean="0"/>
              <a:t> de poche: </a:t>
            </a:r>
            <a:r>
              <a:rPr lang="de-CH" dirty="0"/>
              <a:t>8x </a:t>
            </a:r>
            <a:r>
              <a:rPr lang="de-CH" dirty="0" smtClean="0"/>
              <a:t>1.5V</a:t>
            </a:r>
            <a:r>
              <a:rPr lang="de-CH" dirty="0"/>
              <a:t>/ LR6 (</a:t>
            </a:r>
            <a:r>
              <a:rPr lang="de-CH" dirty="0" smtClean="0"/>
              <a:t>AA)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mégaphone</a:t>
            </a:r>
            <a:r>
              <a:rPr lang="de-CH" dirty="0" smtClean="0"/>
              <a:t>: </a:t>
            </a:r>
            <a:r>
              <a:rPr lang="de-CH" dirty="0"/>
              <a:t>8x 1.5V / </a:t>
            </a:r>
            <a:r>
              <a:rPr lang="de-CH" dirty="0" smtClean="0"/>
              <a:t>LR14 </a:t>
            </a:r>
            <a:r>
              <a:rPr lang="de-CH" dirty="0"/>
              <a:t>(C)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12" name="Grafik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29654" y="4536983"/>
            <a:ext cx="928753" cy="93610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015880" y="3909328"/>
            <a:ext cx="4484693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600"/>
              </a:spcAft>
              <a:buClr>
                <a:schemeClr val="accent2"/>
              </a:buClr>
            </a:pPr>
            <a:r>
              <a:rPr lang="fr-CH" sz="2300" dirty="0" smtClean="0"/>
              <a:t>Groupe électrogène de secours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Honda EU 22i</a:t>
            </a:r>
          </a:p>
          <a:p>
            <a:pPr lvl="0">
              <a:buClr>
                <a:schemeClr val="accent6"/>
              </a:buClr>
            </a:pPr>
            <a:r>
              <a:rPr lang="fr-CH" dirty="0" smtClean="0"/>
              <a:t>     </a:t>
            </a:r>
            <a:r>
              <a:rPr lang="fr-CH" u="sng" dirty="0" smtClean="0"/>
              <a:t>ou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Atlas </a:t>
            </a:r>
            <a:r>
              <a:rPr lang="fr-CH" dirty="0" err="1" smtClean="0"/>
              <a:t>CopcoQEP</a:t>
            </a:r>
            <a:r>
              <a:rPr lang="fr-CH" dirty="0" smtClean="0"/>
              <a:t> 8 S5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814" y="4313847"/>
            <a:ext cx="1837581" cy="138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3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Production de courant / carburants </a:t>
            </a:r>
            <a:r>
              <a:rPr lang="de-CH" sz="3200" dirty="0"/>
              <a:t>(2/2)</a:t>
            </a:r>
            <a:endParaRPr lang="fr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911424" y="1970244"/>
            <a:ext cx="335204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sz="2300" dirty="0" smtClean="0"/>
              <a:t>Jerricane de carburant </a:t>
            </a:r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sz="2300" dirty="0" smtClean="0"/>
              <a:t>           </a:t>
            </a:r>
            <a:r>
              <a:rPr lang="fr-CH" dirty="0" smtClean="0"/>
              <a:t>(20l)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75520" y="4101492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sz="2300" dirty="0" smtClean="0"/>
              <a:t>Bloc multiprise </a:t>
            </a:r>
            <a:r>
              <a:rPr lang="fr-CH" dirty="0" smtClean="0"/>
              <a:t>(2x)</a:t>
            </a:r>
            <a:endParaRPr lang="fr-CH" sz="2300" dirty="0" smtClean="0"/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dirty="0" smtClean="0"/>
              <a:t>8 prises à orientation inversée</a:t>
            </a:r>
          </a:p>
        </p:txBody>
      </p:sp>
      <p:pic>
        <p:nvPicPr>
          <p:cNvPr id="12" name="Grafik 11"/>
          <p:cNvPicPr/>
          <p:nvPr/>
        </p:nvPicPr>
        <p:blipFill>
          <a:blip r:embed="rId2"/>
          <a:stretch>
            <a:fillRect/>
          </a:stretch>
        </p:blipFill>
        <p:spPr>
          <a:xfrm>
            <a:off x="947684" y="2383877"/>
            <a:ext cx="936104" cy="1203592"/>
          </a:xfrm>
          <a:prstGeom prst="rect">
            <a:avLst/>
          </a:prstGeom>
        </p:spPr>
      </p:pic>
      <p:pic>
        <p:nvPicPr>
          <p:cNvPr id="13" name="Grafik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23" y="2317702"/>
            <a:ext cx="1080120" cy="1096719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591944" y="1970244"/>
            <a:ext cx="3541497" cy="42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sz="2300" dirty="0" smtClean="0"/>
              <a:t>Manchon de remplissage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09" y="4891608"/>
            <a:ext cx="2131516" cy="43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61" y="4202321"/>
            <a:ext cx="1606283" cy="160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7583693" y="3580128"/>
            <a:ext cx="276931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sz="2300" dirty="0" smtClean="0"/>
              <a:t>Bobine de câble </a:t>
            </a:r>
            <a:r>
              <a:rPr lang="fr-CH" dirty="0" smtClean="0"/>
              <a:t>(2x)</a:t>
            </a:r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sz="2300" dirty="0" smtClean="0"/>
              <a:t> </a:t>
            </a:r>
            <a:r>
              <a:rPr lang="fr-CH" dirty="0" smtClean="0"/>
              <a:t>(33m, 1,5mm</a:t>
            </a:r>
            <a:r>
              <a:rPr lang="fr-CH" baseline="30000" dirty="0" smtClean="0"/>
              <a:t>2</a:t>
            </a:r>
            <a:r>
              <a:rPr lang="fr-CH" dirty="0" smtClean="0"/>
              <a:t>)</a:t>
            </a:r>
            <a:endParaRPr lang="fr-CH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52193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Guidage du trafic et des personnes</a:t>
            </a:r>
            <a:endParaRPr lang="fr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9" name="Grafik 8"/>
          <p:cNvPicPr/>
          <p:nvPr/>
        </p:nvPicPr>
        <p:blipFill>
          <a:blip r:embed="rId2"/>
          <a:stretch>
            <a:fillRect/>
          </a:stretch>
        </p:blipFill>
        <p:spPr>
          <a:xfrm>
            <a:off x="6273573" y="3376425"/>
            <a:ext cx="1345805" cy="65878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240016" y="2990698"/>
            <a:ext cx="1745595" cy="42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sz="2300" dirty="0" smtClean="0"/>
              <a:t>Mégaphone</a:t>
            </a:r>
            <a:r>
              <a:rPr lang="de-CH" sz="2300" dirty="0" smtClean="0"/>
              <a:t> </a:t>
            </a:r>
          </a:p>
        </p:txBody>
      </p:sp>
      <p:pic>
        <p:nvPicPr>
          <p:cNvPr id="11" name="Grafik 10" descr="C:\TEMP\CMIAXIOMA\View_dc7a87af2dbf4ad5a7f5d5e37ac7e6c4\Transporttasche_NTP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86" y="3932495"/>
            <a:ext cx="1764196" cy="123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073">
            <a:off x="2726765" y="4803763"/>
            <a:ext cx="595791" cy="779510"/>
          </a:xfrm>
          <a:prstGeom prst="rect">
            <a:avLst/>
          </a:prstGeom>
        </p:spPr>
      </p:pic>
      <p:pic>
        <p:nvPicPr>
          <p:cNvPr id="15" name="Grafik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1227" y="4788126"/>
            <a:ext cx="1520918" cy="80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0" y="4356023"/>
            <a:ext cx="1418705" cy="681758"/>
          </a:xfrm>
          <a:prstGeom prst="rect">
            <a:avLst/>
          </a:prstGeom>
        </p:spPr>
      </p:pic>
      <p:pic>
        <p:nvPicPr>
          <p:cNvPr id="17" name="Grafik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67" y="1878444"/>
            <a:ext cx="536087" cy="2454016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1845792" y="1830508"/>
            <a:ext cx="3528392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sz="2300" dirty="0" smtClean="0"/>
              <a:t>Oriflamme PRU </a:t>
            </a:r>
            <a:r>
              <a:rPr lang="fr-CH" dirty="0" smtClean="0"/>
              <a:t>(520cm), </a:t>
            </a:r>
            <a:br>
              <a:rPr lang="fr-CH" dirty="0" smtClean="0"/>
            </a:br>
            <a:r>
              <a:rPr lang="fr-CH" dirty="0" smtClean="0"/>
              <a:t>équipement inclus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sac de transport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bandoulière </a:t>
            </a:r>
            <a:r>
              <a:rPr lang="fr-CH" dirty="0"/>
              <a:t>de </a:t>
            </a:r>
            <a:r>
              <a:rPr lang="fr-CH" dirty="0" smtClean="0"/>
              <a:t>transport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/>
              <a:t>mât </a:t>
            </a:r>
            <a:r>
              <a:rPr lang="fr-CH" dirty="0" smtClean="0"/>
              <a:t>télescopique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 smtClean="0"/>
              <a:t>pied </a:t>
            </a:r>
            <a:r>
              <a:rPr lang="fr-CH" dirty="0"/>
              <a:t>croix métal </a:t>
            </a:r>
            <a:r>
              <a:rPr lang="fr-CH" dirty="0" smtClean="0"/>
              <a:t>(19kg</a:t>
            </a:r>
            <a:r>
              <a:rPr lang="fr-CH" dirty="0"/>
              <a:t>) </a:t>
            </a:r>
            <a:r>
              <a:rPr lang="fr-CH" dirty="0" smtClean="0"/>
              <a:t>et système rotatif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CH" dirty="0"/>
              <a:t>clé à </a:t>
            </a:r>
            <a:r>
              <a:rPr lang="fr-CH" dirty="0" smtClean="0"/>
              <a:t>écrou (24mm)</a:t>
            </a:r>
            <a:endParaRPr lang="fr-CH" dirty="0"/>
          </a:p>
        </p:txBody>
      </p:sp>
      <p:pic>
        <p:nvPicPr>
          <p:cNvPr id="19" name="Grafik 1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80" y="2306395"/>
            <a:ext cx="1142571" cy="556706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7315421" y="1878444"/>
            <a:ext cx="331236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FR" sz="2300" dirty="0"/>
              <a:t>Indicateurs de direction </a:t>
            </a:r>
            <a:r>
              <a:rPr lang="fr-FR" sz="2300" dirty="0" smtClean="0"/>
              <a:t>	               </a:t>
            </a:r>
            <a:r>
              <a:rPr lang="de-CH" dirty="0" smtClean="0"/>
              <a:t>(10x)</a:t>
            </a:r>
          </a:p>
        </p:txBody>
      </p:sp>
      <p:pic>
        <p:nvPicPr>
          <p:cNvPr id="21" name="Grafik 2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8" b="22627"/>
          <a:stretch/>
        </p:blipFill>
        <p:spPr bwMode="auto">
          <a:xfrm>
            <a:off x="7915887" y="4627265"/>
            <a:ext cx="1826302" cy="1049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7123277" y="4291663"/>
            <a:ext cx="3168351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sz="2300" dirty="0" smtClean="0"/>
              <a:t>Ruban de signalisation</a:t>
            </a:r>
            <a:r>
              <a:rPr lang="fr-CH" dirty="0" smtClean="0"/>
              <a:t>               </a:t>
            </a:r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fr-CH" dirty="0" smtClean="0"/>
              <a:t>                            (500m) </a:t>
            </a:r>
            <a:endParaRPr lang="fr-CH" sz="2300" dirty="0" smtClean="0"/>
          </a:p>
        </p:txBody>
      </p:sp>
    </p:spTree>
    <p:extLst>
      <p:ext uri="{BB962C8B-B14F-4D97-AF65-F5344CB8AC3E}">
        <p14:creationId xmlns:p14="http://schemas.microsoft.com/office/powerpoint/2010/main" val="290658546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BE fr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FF00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BE.potx" id="{52ED06FC-9FCB-4C17-B4D0-7BC18675898F}" vid="{D21C1104-842B-4D4F-A05E-8E748DE853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BE fr</Template>
  <TotalTime>0</TotalTime>
  <Words>501</Words>
  <Application>Microsoft Office PowerPoint</Application>
  <PresentationFormat>Breitbild</PresentationFormat>
  <Paragraphs>95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Arial</vt:lpstr>
      <vt:lpstr>Presentation BE fr</vt:lpstr>
      <vt:lpstr>Points de rencontre  d’urgence dans le canton  de Berne (PRU BE)</vt:lpstr>
      <vt:lpstr>Nota bene</vt:lpstr>
      <vt:lpstr>Équipement du personnel (1/2)</vt:lpstr>
      <vt:lpstr>Équipement du personnel (2/2)</vt:lpstr>
      <vt:lpstr>Technologies de l'information et de la communication </vt:lpstr>
      <vt:lpstr>Éclairage</vt:lpstr>
      <vt:lpstr>Production de courant / carburants (1/2)</vt:lpstr>
      <vt:lpstr>Production de courant / carburants (2/2)</vt:lpstr>
      <vt:lpstr>Guidage du trafic et des personnes</vt:lpstr>
      <vt:lpstr>Matériel d’emballage</vt:lpstr>
      <vt:lpstr>Contact</vt:lpstr>
    </vt:vector>
  </TitlesOfParts>
  <Company>Kanton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(2 lignes max.)</dc:title>
  <dc:creator>Mangiarratti Daniela</dc:creator>
  <cp:lastModifiedBy>Mangiarratti Daniela, SID-BSM-AB</cp:lastModifiedBy>
  <cp:revision>8</cp:revision>
  <cp:lastPrinted>2018-09-06T06:44:02Z</cp:lastPrinted>
  <dcterms:created xsi:type="dcterms:W3CDTF">2020-01-20T13:41:34Z</dcterms:created>
  <dcterms:modified xsi:type="dcterms:W3CDTF">2022-03-16T09:27:50Z</dcterms:modified>
</cp:coreProperties>
</file>