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3"/>
  </p:notesMasterIdLst>
  <p:handoutMasterIdLst>
    <p:handoutMasterId r:id="rId14"/>
  </p:handoutMasterIdLst>
  <p:sldIdLst>
    <p:sldId id="263" r:id="rId2"/>
    <p:sldId id="280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A161F"/>
    <a:srgbClr val="999999"/>
    <a:srgbClr val="DC121C"/>
    <a:srgbClr val="E2141E"/>
    <a:srgbClr val="F69CA0"/>
    <a:srgbClr val="F379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661" autoAdjust="0"/>
  </p:normalViewPr>
  <p:slideViewPr>
    <p:cSldViewPr showGuides="1">
      <p:cViewPr varScale="1">
        <p:scale>
          <a:sx n="80" d="100"/>
          <a:sy n="80" d="100"/>
        </p:scale>
        <p:origin x="682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23" d="100"/>
          <a:sy n="123" d="100"/>
        </p:scale>
        <p:origin x="489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76672" y="229395"/>
            <a:ext cx="4320480" cy="310159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r>
              <a:rPr lang="de-CH" sz="900"/>
              <a:t>Kopfzeilentext</a:t>
            </a:r>
            <a:endParaRPr lang="de-CH" sz="9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137720" y="229395"/>
            <a:ext cx="1243608" cy="310159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fld id="{EEC665CA-D682-48EC-95D2-126FD6449D65}" type="datetime1">
              <a:rPr lang="de-CH" sz="900" smtClean="0"/>
              <a:t>16.03.2022</a:t>
            </a:fld>
            <a:endParaRPr lang="de-CH" sz="90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76672" y="8489144"/>
            <a:ext cx="4320480" cy="33133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r>
              <a:rPr lang="de-CH" sz="900"/>
              <a:t>Fusszeilentext</a:t>
            </a:r>
            <a:endParaRPr lang="de-CH" sz="9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137720" y="8489146"/>
            <a:ext cx="1243608" cy="33132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/>
              <a:t>‹Nr.›</a:t>
            </a:fld>
            <a:endParaRPr lang="de-CH" sz="9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bildplatzhalter 11"/>
          <p:cNvSpPr>
            <a:spLocks noGrp="1" noRot="1" noChangeAspect="1"/>
          </p:cNvSpPr>
          <p:nvPr>
            <p:ph type="sldImg" idx="2"/>
          </p:nvPr>
        </p:nvSpPr>
        <p:spPr>
          <a:xfrm>
            <a:off x="773424" y="1246193"/>
            <a:ext cx="5560412" cy="3127732"/>
          </a:xfrm>
          <a:prstGeom prst="rect">
            <a:avLst/>
          </a:prstGeom>
          <a:noFill/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4"/>
          </p:nvPr>
        </p:nvSpPr>
        <p:spPr>
          <a:xfrm>
            <a:off x="775244" y="8964488"/>
            <a:ext cx="2230428" cy="17951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/>
            </a:lvl1pPr>
          </a:lstStyle>
          <a:p>
            <a:r>
              <a:rPr lang="de-CH" dirty="0"/>
              <a:t>Fusszeilentext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5"/>
          </p:nvPr>
        </p:nvSpPr>
        <p:spPr>
          <a:xfrm>
            <a:off x="5462663" y="8964488"/>
            <a:ext cx="871173" cy="17951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900"/>
            </a:lvl1pPr>
          </a:lstStyle>
          <a:p>
            <a:fld id="{83C81C81-E364-4366-A610-2DB15FF98538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773424" y="4644008"/>
            <a:ext cx="5560412" cy="3888432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7" name="Datumsplatzhalter 16"/>
          <p:cNvSpPr>
            <a:spLocks noGrp="1"/>
          </p:cNvSpPr>
          <p:nvPr>
            <p:ph type="dt" idx="1"/>
          </p:nvPr>
        </p:nvSpPr>
        <p:spPr>
          <a:xfrm>
            <a:off x="4229809" y="425838"/>
            <a:ext cx="2095308" cy="185722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900"/>
            </a:lvl1pPr>
          </a:lstStyle>
          <a:p>
            <a:fld id="{A17AAF7D-4283-4014-80F4-26E915FEACF8}" type="datetime1">
              <a:rPr lang="de-CH" smtClean="0"/>
              <a:t>16.03.2022</a:t>
            </a:fld>
            <a:endParaRPr lang="de-CH" dirty="0"/>
          </a:p>
        </p:txBody>
      </p:sp>
      <p:sp>
        <p:nvSpPr>
          <p:cNvPr id="18" name="Kopfzeilenplatzhalter 17"/>
          <p:cNvSpPr>
            <a:spLocks noGrp="1"/>
          </p:cNvSpPr>
          <p:nvPr>
            <p:ph type="hdr" sz="quarter"/>
          </p:nvPr>
        </p:nvSpPr>
        <p:spPr>
          <a:xfrm>
            <a:off x="764704" y="432000"/>
            <a:ext cx="3249080" cy="179560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900"/>
            </a:lvl1pPr>
          </a:lstStyle>
          <a:p>
            <a:r>
              <a:rPr lang="de-CH"/>
              <a:t>Kopfzeilentext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6"/>
            <a:ext cx="8496300" cy="1558082"/>
          </a:xfrm>
        </p:spPr>
        <p:txBody>
          <a:bodyPr anchor="b"/>
          <a:lstStyle>
            <a:lvl1pPr algn="l">
              <a:lnSpc>
                <a:spcPct val="105000"/>
              </a:lnSpc>
              <a:defRPr sz="5100"/>
            </a:lvl1pPr>
          </a:lstStyle>
          <a:p>
            <a:r>
              <a:rPr lang="de-CH" dirty="0"/>
              <a:t>Titel (maximal zwei Zeilen)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3757613"/>
            <a:ext cx="8496300" cy="1500187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9999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hinzufügen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8CD8-7FF1-4ED3-8276-926FEB01991B}" type="datetime4">
              <a:rPr lang="de-CH" smtClean="0"/>
              <a:t>16. März 2022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DC6B3D-051C-4BB5-9F4B-3A2474AD93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8" y="1881188"/>
            <a:ext cx="5256212" cy="252412"/>
          </a:xfrm>
        </p:spPr>
        <p:txBody>
          <a:bodyPr lIns="18000"/>
          <a:lstStyle>
            <a:lvl1pPr>
              <a:defRPr sz="1300" b="1" spc="-20" baseline="0">
                <a:solidFill>
                  <a:srgbClr val="EA16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Spitzmarke hinzufügen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F6BA63E4-E10F-4E0A-91F5-2A2F842253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6033704"/>
            <a:ext cx="5256212" cy="430643"/>
          </a:xfrm>
        </p:spPr>
        <p:txBody>
          <a:bodyPr anchor="b"/>
          <a:lstStyle>
            <a:lvl1pPr>
              <a:defRPr sz="1300" b="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Referent/-in</a:t>
            </a:r>
            <a:br>
              <a:rPr lang="de-DE" dirty="0"/>
            </a:br>
            <a:r>
              <a:rPr lang="de-DE" dirty="0"/>
              <a:t>Organisationseinheit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38539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838200" y="1852612"/>
            <a:ext cx="5329808" cy="4672800"/>
          </a:xfrm>
        </p:spPr>
        <p:txBody>
          <a:bodyPr/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493098" y="1852612"/>
            <a:ext cx="5329015" cy="4672799"/>
          </a:xfrm>
        </p:spPr>
        <p:txBody>
          <a:bodyPr/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1B167-7135-43F3-AEAE-A730821D191A}" type="datetime4">
              <a:rPr lang="de-CH" smtClean="0"/>
              <a:t>16. März 2022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186258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6CBD-DD5D-4F61-A35A-2BDD2301218D}" type="datetime4">
              <a:rPr lang="de-CH" smtClean="0"/>
              <a:t>16. März 2022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BDCA4218-6304-434F-B7B6-74DF28EC09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92304" y="1916832"/>
            <a:ext cx="5329808" cy="450703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de-CH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FC1C5F14-3075-4FD1-945B-02DE33860C0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52612"/>
            <a:ext cx="5329808" cy="4672800"/>
          </a:xfrm>
        </p:spPr>
        <p:txBody>
          <a:bodyPr/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3935081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9B2EE-0AB2-4AEE-914F-EB9E33FEECB6}" type="datetime4">
              <a:rPr lang="de-CH" smtClean="0"/>
              <a:t>16. März 2022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B7494CC6-D926-49A7-9F3F-4C583660BC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788" y="1916831"/>
            <a:ext cx="5329808" cy="450703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de-CH"/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FFF4BFA1-D66B-4323-A031-D7779026D27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93098" y="1852612"/>
            <a:ext cx="5329015" cy="4672799"/>
          </a:xfrm>
        </p:spPr>
        <p:txBody>
          <a:bodyPr/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0203923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AD0E-3E40-4A4C-8A31-E1A9AB0C5623}" type="datetime4">
              <a:rPr lang="de-CH" smtClean="0"/>
              <a:t>16. März 2022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A79F27DF-F3EE-4D6E-866F-A71D2FB41AF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787" y="1916831"/>
            <a:ext cx="10982325" cy="450703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51753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B0DB-8B37-4DE6-B20E-758F84ADAD1D}" type="datetime4">
              <a:rPr lang="de-CH" smtClean="0"/>
              <a:t>16. März 2022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091E-89C7-4DA0-88E9-E17602D8A5F2}" type="datetime4">
              <a:rPr lang="de-CH" smtClean="0"/>
              <a:t>16. März 2022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 (hell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60DBF63A-340F-460B-96E6-FC454B3EB6E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9432000" tIns="720000" rIns="360000" anchor="ctr"/>
          <a:lstStyle>
            <a:lvl1pPr algn="l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e-CH" dirty="0"/>
              <a:t>Hintergrundbild durch «Drag &amp; Drop» in den Bildplatzhalter ziehen.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A410D26-1556-455F-8E0C-7721F22645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240704" y="0"/>
            <a:ext cx="168696" cy="6858000"/>
          </a:xfrm>
          <a:solidFill>
            <a:srgbClr val="FFFFFF">
              <a:alpha val="69804"/>
            </a:srgbClr>
          </a:solidFill>
        </p:spPr>
        <p:txBody>
          <a:bodyPr vert="vert270" lIns="18000" rIns="18000" anchor="t"/>
          <a:lstStyle>
            <a:lvl1pPr algn="r">
              <a:defRPr sz="82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Helle transparente Fläche – kann über das Hintergrundbild gezogen werden.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3757613"/>
            <a:ext cx="8496300" cy="1500187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9999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hinzufügen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FE384C9-A36A-4C51-A757-4015A728520B}" type="datetime4">
              <a:rPr lang="de-CH" smtClean="0"/>
              <a:t>16. März 2022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DC6B3D-051C-4BB5-9F4B-3A2474AD93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8" y="1881188"/>
            <a:ext cx="5256212" cy="252412"/>
          </a:xfrm>
        </p:spPr>
        <p:txBody>
          <a:bodyPr lIns="18000"/>
          <a:lstStyle>
            <a:lvl1pPr>
              <a:defRPr sz="1300" b="1" spc="-20" baseline="0">
                <a:solidFill>
                  <a:srgbClr val="EA16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Spitzmarke hinzufügen</a:t>
            </a:r>
            <a:endParaRPr lang="de-CH" dirty="0"/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85EFC2AA-536C-4AE6-B953-354A6935FC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1600" y="180000"/>
            <a:ext cx="1483200" cy="694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500" b="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   </a:t>
            </a:r>
            <a:endParaRPr lang="de-CH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5635797A-88C8-4B59-88E9-2DAF61D259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6033704"/>
            <a:ext cx="5256212" cy="430643"/>
          </a:xfrm>
        </p:spPr>
        <p:txBody>
          <a:bodyPr anchor="b"/>
          <a:lstStyle>
            <a:lvl1pPr>
              <a:defRPr sz="1300" b="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Referent/-in</a:t>
            </a:r>
            <a:br>
              <a:rPr lang="de-DE" dirty="0"/>
            </a:br>
            <a:r>
              <a:rPr lang="de-DE" dirty="0"/>
              <a:t>Organisationseinheit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6"/>
            <a:ext cx="8496300" cy="1558082"/>
          </a:xfrm>
        </p:spPr>
        <p:txBody>
          <a:bodyPr anchor="b"/>
          <a:lstStyle>
            <a:lvl1pPr algn="l">
              <a:lnSpc>
                <a:spcPct val="105000"/>
              </a:lnSpc>
              <a:defRPr sz="5100"/>
            </a:lvl1pPr>
          </a:lstStyle>
          <a:p>
            <a:r>
              <a:rPr lang="de-CH" dirty="0"/>
              <a:t>Titel (maximal zwei Zeilen)</a:t>
            </a:r>
          </a:p>
        </p:txBody>
      </p:sp>
    </p:spTree>
    <p:extLst>
      <p:ext uri="{BB962C8B-B14F-4D97-AF65-F5344CB8AC3E}">
        <p14:creationId xmlns:p14="http://schemas.microsoft.com/office/powerpoint/2010/main" val="1009635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 (dunk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6A2DDBDC-F105-48B2-B9F8-38121A7EA8C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9432000" tIns="720000" rIns="360000" anchor="ctr"/>
          <a:lstStyle>
            <a:lvl1pPr algn="l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e-CH" dirty="0"/>
              <a:t>Hintergrundbild durch «Drag &amp; Drop» in den Bildplatzhalter ziehen.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97E9A6A2-BECC-4EE3-BDC3-5BB494708F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240704" y="0"/>
            <a:ext cx="168696" cy="6858000"/>
          </a:xfrm>
          <a:solidFill>
            <a:schemeClr val="accent1">
              <a:alpha val="69804"/>
            </a:schemeClr>
          </a:solidFill>
        </p:spPr>
        <p:txBody>
          <a:bodyPr vert="vert270" lIns="18000" rIns="18000" anchor="t"/>
          <a:lstStyle>
            <a:lvl1pPr algn="r">
              <a:defRPr sz="82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Dunkle transparente Fläche – kann über das Hintergrundbild gezogen werden.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3757613"/>
            <a:ext cx="8496300" cy="1500187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9999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hinzufügen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19DDA5-21C2-4B1D-B299-BF7B0E6DE0FE}" type="datetime4">
              <a:rPr lang="de-CH" smtClean="0"/>
              <a:t>16. März 2022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DC6B3D-051C-4BB5-9F4B-3A2474AD93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8" y="1881188"/>
            <a:ext cx="5256212" cy="252412"/>
          </a:xfrm>
        </p:spPr>
        <p:txBody>
          <a:bodyPr lIns="18000"/>
          <a:lstStyle>
            <a:lvl1pPr>
              <a:defRPr sz="1300" b="1" spc="-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Spitzmarke hinzufügen</a:t>
            </a:r>
            <a:endParaRPr lang="de-CH" dirty="0"/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85EFC2AA-536C-4AE6-B953-354A6935FC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1600" y="180000"/>
            <a:ext cx="1483200" cy="694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500" b="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   </a:t>
            </a:r>
            <a:endParaRPr lang="de-CH" dirty="0"/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98F91D8E-4836-4A00-B7AC-63D16F153E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6033704"/>
            <a:ext cx="5256212" cy="430643"/>
          </a:xfrm>
        </p:spPr>
        <p:txBody>
          <a:bodyPr anchor="b"/>
          <a:lstStyle>
            <a:lvl1pPr>
              <a:defRPr sz="1300" b="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Referent/-in</a:t>
            </a:r>
            <a:br>
              <a:rPr lang="de-DE" dirty="0"/>
            </a:br>
            <a:r>
              <a:rPr lang="de-DE" dirty="0"/>
              <a:t>Organisationseinheit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6"/>
            <a:ext cx="8496300" cy="1558082"/>
          </a:xfrm>
        </p:spPr>
        <p:txBody>
          <a:bodyPr anchor="b"/>
          <a:lstStyle>
            <a:lvl1pPr algn="l">
              <a:lnSpc>
                <a:spcPct val="105000"/>
              </a:lnSpc>
              <a:defRPr sz="51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Titel (maximal zwei Zeilen)</a:t>
            </a:r>
          </a:p>
        </p:txBody>
      </p:sp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itel Schwarz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5"/>
            <a:ext cx="8496300" cy="735293"/>
          </a:xfrm>
        </p:spPr>
        <p:txBody>
          <a:bodyPr anchor="b"/>
          <a:lstStyle>
            <a:lvl1pPr algn="l">
              <a:lnSpc>
                <a:spcPct val="105000"/>
              </a:lnSpc>
              <a:defRPr sz="51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Kapiteltitel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2924945"/>
            <a:ext cx="8496300" cy="1670986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9999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hinzufügen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004AA-1953-4520-AF13-C3721611799D}" type="datetime4">
              <a:rPr lang="de-CH" smtClean="0"/>
              <a:t>16. März 2022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04820DD-3205-4E29-AE71-A382F3B95B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151" y="181525"/>
            <a:ext cx="1484308" cy="695266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7065898A-FBA8-4654-9AF9-9F281D96F4A7}"/>
              </a:ext>
            </a:extLst>
          </p:cNvPr>
          <p:cNvSpPr txBox="1"/>
          <p:nvPr userDrawn="1"/>
        </p:nvSpPr>
        <p:spPr>
          <a:xfrm rot="16200000">
            <a:off x="10704556" y="5198840"/>
            <a:ext cx="321297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600" spc="40" baseline="0" dirty="0">
                <a:solidFill>
                  <a:schemeClr val="bg1">
                    <a:lumMod val="7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2686246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itel Blaugra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5"/>
            <a:ext cx="8496300" cy="735293"/>
          </a:xfrm>
        </p:spPr>
        <p:txBody>
          <a:bodyPr anchor="b"/>
          <a:lstStyle>
            <a:lvl1pPr algn="l">
              <a:lnSpc>
                <a:spcPct val="105000"/>
              </a:lnSpc>
              <a:defRPr sz="51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Kapiteltitel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2924945"/>
            <a:ext cx="8496300" cy="1670986"/>
          </a:xfrm>
        </p:spPr>
        <p:txBody>
          <a:bodyPr/>
          <a:lstStyle>
            <a:lvl1pPr marL="0" indent="0" algn="l">
              <a:buNone/>
              <a:defRPr sz="5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1184E5-31D6-4FE5-BFC7-A07FAEBFE075}" type="datetime4">
              <a:rPr lang="de-CH" smtClean="0"/>
              <a:t>16. März 2022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04820DD-3205-4E29-AE71-A382F3B95B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151" y="181525"/>
            <a:ext cx="1484308" cy="695266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66AF1407-9677-43B2-AA44-E4B34470B35E}"/>
              </a:ext>
            </a:extLst>
          </p:cNvPr>
          <p:cNvSpPr txBox="1"/>
          <p:nvPr userDrawn="1"/>
        </p:nvSpPr>
        <p:spPr>
          <a:xfrm rot="16200000">
            <a:off x="10704556" y="5198840"/>
            <a:ext cx="321297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600" spc="40" baseline="0" dirty="0">
                <a:solidFill>
                  <a:schemeClr val="bg1">
                    <a:lumMod val="7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2333490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itel Rot">
    <p:bg>
      <p:bgPr>
        <a:solidFill>
          <a:srgbClr val="EA16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5"/>
            <a:ext cx="8496300" cy="735293"/>
          </a:xfrm>
        </p:spPr>
        <p:txBody>
          <a:bodyPr anchor="b"/>
          <a:lstStyle>
            <a:lvl1pPr algn="l">
              <a:lnSpc>
                <a:spcPct val="105000"/>
              </a:lnSpc>
              <a:defRPr sz="51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Kapiteltitel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2924945"/>
            <a:ext cx="8496300" cy="1670986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F69CA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0FF11-BE2C-4D33-A71B-8DA63E8A163E}" type="datetime4">
              <a:rPr lang="de-CH" smtClean="0"/>
              <a:t>16. März 2022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04820DD-3205-4E29-AE71-A382F3B95B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151" y="181525"/>
            <a:ext cx="1484308" cy="695266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3ECD3B7A-3879-440E-876B-C4404EACC6D4}"/>
              </a:ext>
            </a:extLst>
          </p:cNvPr>
          <p:cNvSpPr txBox="1"/>
          <p:nvPr userDrawn="1"/>
        </p:nvSpPr>
        <p:spPr>
          <a:xfrm rot="16200000">
            <a:off x="10704556" y="5198840"/>
            <a:ext cx="321297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600" spc="40" baseline="0" dirty="0">
                <a:solidFill>
                  <a:schemeClr val="bg1">
                    <a:lumMod val="7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2531695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itel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5"/>
            <a:ext cx="8496300" cy="735293"/>
          </a:xfrm>
        </p:spPr>
        <p:txBody>
          <a:bodyPr anchor="b"/>
          <a:lstStyle>
            <a:lvl1pPr algn="l">
              <a:lnSpc>
                <a:spcPct val="105000"/>
              </a:lnSpc>
              <a:defRPr sz="5100"/>
            </a:lvl1pPr>
          </a:lstStyle>
          <a:p>
            <a:r>
              <a:rPr lang="de-CH" dirty="0"/>
              <a:t>Kapiteltitel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2924945"/>
            <a:ext cx="8496300" cy="1670986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9999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44CA-0A33-40A7-B8DB-1E3475BC8352}" type="datetime4">
              <a:rPr lang="de-CH" smtClean="0"/>
              <a:t>16. März 2022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30090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EF3F-82B3-4CB2-B551-A5FCEA334651}" type="datetime4">
              <a:rPr lang="de-CH" smtClean="0"/>
              <a:t>16. März 2022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071564"/>
            <a:ext cx="10983913" cy="541354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838200" y="2420888"/>
            <a:ext cx="10983913" cy="4104456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B08CE-F601-4561-962B-752A580B012A}" type="datetime4">
              <a:rPr lang="de-CH" smtClean="0"/>
              <a:t>16. März 2022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FE9C7B8-7467-451B-8352-4E9C0C569F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630018"/>
            <a:ext cx="10983913" cy="556592"/>
          </a:xfrm>
        </p:spPr>
        <p:txBody>
          <a:bodyPr/>
          <a:lstStyle>
            <a:lvl1pPr>
              <a:defRPr sz="3400">
                <a:solidFill>
                  <a:srgbClr val="999999"/>
                </a:solidFill>
              </a:defRPr>
            </a:lvl1pPr>
          </a:lstStyle>
          <a:p>
            <a:pPr lvl="0"/>
            <a:r>
              <a:rPr lang="de-DE" dirty="0"/>
              <a:t>Untertitel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187446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1071564"/>
            <a:ext cx="10983913" cy="61912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52613"/>
            <a:ext cx="10983913" cy="46727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336360" y="434133"/>
            <a:ext cx="2088232" cy="10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20" baseline="0">
                <a:solidFill>
                  <a:schemeClr val="tx1"/>
                </a:solidFill>
              </a:defRPr>
            </a:lvl1pPr>
          </a:lstStyle>
          <a:p>
            <a:fld id="{25BFEB73-7DB0-4E1C-AD41-222EA41EE038}" type="datetime4">
              <a:rPr lang="de-CH" smtClean="0"/>
              <a:t>16. März 2022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336360" y="297071"/>
            <a:ext cx="2088232" cy="12440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20" baseline="0">
                <a:solidFill>
                  <a:schemeClr val="tx1"/>
                </a:solidFill>
              </a:defRPr>
            </a:lvl1pPr>
          </a:lstStyle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96600" y="297072"/>
            <a:ext cx="321625" cy="10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20" baseline="0">
                <a:solidFill>
                  <a:schemeClr val="tx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1126706-F82E-4003-B37F-DDFD46B67EBD}"/>
              </a:ext>
            </a:extLst>
          </p:cNvPr>
          <p:cNvSpPr txBox="1"/>
          <p:nvPr/>
        </p:nvSpPr>
        <p:spPr>
          <a:xfrm rot="16200000">
            <a:off x="10704556" y="5198840"/>
            <a:ext cx="321297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600" spc="40" baseline="0" dirty="0">
                <a:solidFill>
                  <a:schemeClr val="bg1">
                    <a:lumMod val="75000"/>
                  </a:schemeClr>
                </a:solidFill>
              </a:rPr>
              <a:t>Erstellt durch Vorlagenbauer.ch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FEC6ACA-7650-4DEA-B34E-89DC63F8CE6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51" y="181525"/>
            <a:ext cx="1484308" cy="69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58" r:id="rId3"/>
    <p:sldLayoutId id="2147483669" r:id="rId4"/>
    <p:sldLayoutId id="2147483671" r:id="rId5"/>
    <p:sldLayoutId id="2147483672" r:id="rId6"/>
    <p:sldLayoutId id="2147483668" r:id="rId7"/>
    <p:sldLayoutId id="2147483659" r:id="rId8"/>
    <p:sldLayoutId id="2147483673" r:id="rId9"/>
    <p:sldLayoutId id="2147483661" r:id="rId10"/>
    <p:sldLayoutId id="2147483674" r:id="rId11"/>
    <p:sldLayoutId id="2147483675" r:id="rId12"/>
    <p:sldLayoutId id="2147483665" r:id="rId13"/>
    <p:sldLayoutId id="2147483663" r:id="rId14"/>
    <p:sldLayoutId id="2147483664" r:id="rId15"/>
  </p:sldLayoutIdLst>
  <p:hf hdr="0"/>
  <p:txStyles>
    <p:titleStyle>
      <a:lvl1pPr algn="l" defTabSz="447675" rtl="0" eaLnBrk="1" latinLnBrk="0" hangingPunct="1">
        <a:lnSpc>
          <a:spcPct val="10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49263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357188" algn="l" defTabSz="449263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715963" indent="-358775" algn="l" defTabSz="449263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9500" indent="-363538" algn="l" defTabSz="449263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6688" indent="-357188" algn="l" defTabSz="449263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2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881" userDrawn="1">
          <p15:clr>
            <a:srgbClr val="F26B43"/>
          </p15:clr>
        </p15:guide>
        <p15:guide id="4" pos="7447" userDrawn="1">
          <p15:clr>
            <a:srgbClr val="F26B43"/>
          </p15:clr>
        </p15:guide>
        <p15:guide id="5" orient="horz" pos="675" userDrawn="1">
          <p15:clr>
            <a:srgbClr val="F26B43"/>
          </p15:clr>
        </p15:guide>
        <p15:guide id="6" orient="horz" pos="116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2.wdp"/><Relationship Id="rId7" Type="http://schemas.openxmlformats.org/officeDocument/2006/relationships/image" Target="../media/image16.png"/><Relationship Id="rId12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7.jpe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7CC7FC-9400-45C0-AEE5-559DC7B817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Notfalltreffpunkte</a:t>
            </a:r>
            <a:br>
              <a:rPr lang="de-CH" dirty="0"/>
            </a:br>
            <a:r>
              <a:rPr lang="de-CH" dirty="0"/>
              <a:t>Kanton Bern  (NTP BE)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59A757E-70E0-440F-BEA8-B72E48DC1E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8" y="3757613"/>
            <a:ext cx="9648700" cy="1500187"/>
          </a:xfrm>
        </p:spPr>
        <p:txBody>
          <a:bodyPr/>
          <a:lstStyle/>
          <a:p>
            <a:r>
              <a:rPr lang="de-CH" dirty="0"/>
              <a:t>Material (Grundausrüstungs-Set)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F713402-FAFF-4740-A342-D66C7C5D0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36360" y="297071"/>
            <a:ext cx="2088232" cy="251609"/>
          </a:xfrm>
        </p:spPr>
        <p:txBody>
          <a:bodyPr/>
          <a:lstStyle/>
          <a:p>
            <a:r>
              <a:rPr lang="de-CH" dirty="0" smtClean="0"/>
              <a:t>Intern</a:t>
            </a:r>
          </a:p>
          <a:p>
            <a:r>
              <a:rPr lang="de-CH" dirty="0" smtClean="0"/>
              <a:t>4. Januar 2021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4ED3FD-0C67-4C9B-8116-779F4B8A0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</a:t>
            </a:fld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5A35C26-D12A-492B-A8DF-81748A6A71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 smtClean="0"/>
              <a:t>Projekt</a:t>
            </a:r>
            <a:endParaRPr lang="de-CH" dirty="0"/>
          </a:p>
          <a:p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CD0557C-B142-4A0C-83B1-40038037FA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9788" y="6033705"/>
            <a:ext cx="5256212" cy="203608"/>
          </a:xfrm>
        </p:spPr>
        <p:txBody>
          <a:bodyPr/>
          <a:lstStyle/>
          <a:p>
            <a:r>
              <a:rPr lang="de-CH" dirty="0"/>
              <a:t>Amt für Bevölkerungsschutz, Sport und </a:t>
            </a:r>
            <a:r>
              <a:rPr lang="de-CH" dirty="0" smtClean="0"/>
              <a:t>Militär (BSM)</a:t>
            </a:r>
            <a:endParaRPr lang="de-CH" dirty="0"/>
          </a:p>
        </p:txBody>
      </p:sp>
      <p:pic>
        <p:nvPicPr>
          <p:cNvPr id="9" name="Picture 4" descr="Q:\04-Koordination_Bevölkerungsschutz\02-KFO\Querschnittsthemen\Notfalltreffpunkte_NTP\Bilder_NTP_BE\NTP_Krei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1" y="1412776"/>
            <a:ext cx="2547783" cy="239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248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CEFE11-A4A3-4C0D-9B15-68F68DE88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Material: </a:t>
            </a:r>
            <a:r>
              <a:rPr lang="de-CH" dirty="0" smtClean="0"/>
              <a:t>Verpackungsmaterial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A97AFD-16FE-4EA5-A888-4A84A29DE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10</a:t>
            </a:fld>
            <a:endParaRPr lang="de-CH" dirty="0"/>
          </a:p>
        </p:txBody>
      </p:sp>
      <p:sp>
        <p:nvSpPr>
          <p:cNvPr id="20" name="Textfeld 19"/>
          <p:cNvSpPr txBox="1"/>
          <p:nvPr/>
        </p:nvSpPr>
        <p:spPr>
          <a:xfrm>
            <a:off x="4655840" y="1916832"/>
            <a:ext cx="4805104" cy="1918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50"/>
              </a:lnSpc>
              <a:spcAft>
                <a:spcPts val="0"/>
              </a:spcAft>
              <a:buClr>
                <a:schemeClr val="accent2"/>
              </a:buClr>
            </a:pPr>
            <a:r>
              <a:rPr lang="de-CH" sz="2300" dirty="0" smtClean="0"/>
              <a:t>RAKO-Kisten </a:t>
            </a:r>
            <a:r>
              <a:rPr lang="de-CH" dirty="0" smtClean="0"/>
              <a:t>(mit NTP-Aufkleber</a:t>
            </a:r>
            <a:r>
              <a:rPr lang="de-CH" sz="2300" dirty="0" smtClean="0"/>
              <a:t>)</a:t>
            </a:r>
          </a:p>
          <a:p>
            <a:pPr>
              <a:lnSpc>
                <a:spcPts val="2750"/>
              </a:lnSpc>
              <a:spcAft>
                <a:spcPts val="0"/>
              </a:spcAft>
              <a:buClr>
                <a:schemeClr val="accent2"/>
              </a:buClr>
            </a:pPr>
            <a:r>
              <a:rPr lang="de-CH" dirty="0" smtClean="0"/>
              <a:t>inkl. Deckel / Scharniere</a:t>
            </a:r>
          </a:p>
          <a:p>
            <a:pPr marL="285750" lvl="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de-CH" dirty="0" smtClean="0"/>
              <a:t>1x </a:t>
            </a:r>
            <a:r>
              <a:rPr lang="de-CH" dirty="0"/>
              <a:t>Kiste klein </a:t>
            </a:r>
            <a:r>
              <a:rPr lang="de-CH" dirty="0" smtClean="0"/>
              <a:t>(«</a:t>
            </a:r>
            <a:r>
              <a:rPr lang="de-CH" dirty="0"/>
              <a:t>POLYCOM-Kiste»; </a:t>
            </a:r>
          </a:p>
          <a:p>
            <a:pPr lvl="0">
              <a:buClr>
                <a:schemeClr val="accent6"/>
              </a:buClr>
            </a:pPr>
            <a:r>
              <a:rPr lang="de-CH" dirty="0"/>
              <a:t> </a:t>
            </a:r>
            <a:r>
              <a:rPr lang="de-CH" dirty="0" smtClean="0"/>
              <a:t>    600 </a:t>
            </a:r>
            <a:r>
              <a:rPr lang="de-CH" dirty="0"/>
              <a:t>x 400 x 184mm)</a:t>
            </a:r>
          </a:p>
          <a:p>
            <a:pPr marL="285750" lvl="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de-CH" dirty="0" smtClean="0"/>
              <a:t>2x </a:t>
            </a:r>
            <a:r>
              <a:rPr lang="de-CH" dirty="0"/>
              <a:t>Kiste mittel </a:t>
            </a:r>
            <a:r>
              <a:rPr lang="de-CH" dirty="0" smtClean="0"/>
              <a:t>(</a:t>
            </a:r>
            <a:r>
              <a:rPr lang="de-CH" dirty="0"/>
              <a:t>600 x 400 x 338mm)</a:t>
            </a:r>
          </a:p>
          <a:p>
            <a:pPr marL="285750" lvl="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de-CH" dirty="0" smtClean="0"/>
              <a:t>1x </a:t>
            </a:r>
            <a:r>
              <a:rPr lang="de-CH" dirty="0"/>
              <a:t>Kiste gross </a:t>
            </a:r>
            <a:r>
              <a:rPr lang="de-CH" dirty="0" smtClean="0"/>
              <a:t>(</a:t>
            </a:r>
            <a:r>
              <a:rPr lang="de-CH" dirty="0"/>
              <a:t>600 x 400 x 441mm</a:t>
            </a:r>
            <a:r>
              <a:rPr lang="de-CH" dirty="0" smtClean="0"/>
              <a:t>)</a:t>
            </a:r>
            <a:endParaRPr lang="de-CH" dirty="0"/>
          </a:p>
        </p:txBody>
      </p:sp>
      <p:sp>
        <p:nvSpPr>
          <p:cNvPr id="33" name="Textfeld 32"/>
          <p:cNvSpPr txBox="1"/>
          <p:nvPr/>
        </p:nvSpPr>
        <p:spPr>
          <a:xfrm>
            <a:off x="5951984" y="4797152"/>
            <a:ext cx="367644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50"/>
              </a:lnSpc>
              <a:spcAft>
                <a:spcPts val="0"/>
              </a:spcAft>
              <a:buClr>
                <a:schemeClr val="accent2"/>
              </a:buClr>
            </a:pPr>
            <a:r>
              <a:rPr lang="de-CH" sz="2300" dirty="0" smtClean="0"/>
              <a:t>Schaumstoff-Einlage </a:t>
            </a:r>
            <a:br>
              <a:rPr lang="de-CH" sz="2300" dirty="0" smtClean="0"/>
            </a:br>
            <a:r>
              <a:rPr lang="de-CH" dirty="0" smtClean="0"/>
              <a:t>(für POLYCOM-Kiste)</a:t>
            </a:r>
            <a:endParaRPr lang="de-CH" baseline="30000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89" y="3933056"/>
            <a:ext cx="4848540" cy="363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8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4E402D-8EC9-4253-B7DD-B9F54AA8D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Kontakt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0ED0EC0-2C8D-4AD5-A83D-E837F3E55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Daniela Mangiarratti</a:t>
            </a:r>
          </a:p>
          <a:p>
            <a:r>
              <a:rPr lang="de-CH" dirty="0" smtClean="0"/>
              <a:t>Projektleitung NTP BE</a:t>
            </a:r>
          </a:p>
          <a:p>
            <a:r>
              <a:rPr lang="de-CH" dirty="0" smtClean="0"/>
              <a:t>daniela.mangiarratti@be.ch</a:t>
            </a:r>
            <a:endParaRPr lang="de-CH" dirty="0"/>
          </a:p>
          <a:p>
            <a:r>
              <a:rPr lang="de-CH" dirty="0"/>
              <a:t>+41 31 </a:t>
            </a:r>
            <a:r>
              <a:rPr lang="de-CH" dirty="0" smtClean="0"/>
              <a:t>633 44 24</a:t>
            </a:r>
            <a:endParaRPr lang="de-CH" dirty="0"/>
          </a:p>
          <a:p>
            <a:endParaRPr lang="de-CH" dirty="0"/>
          </a:p>
          <a:p>
            <a:r>
              <a:rPr lang="de-CH" dirty="0" smtClean="0"/>
              <a:t>Christoph Gasser</a:t>
            </a:r>
            <a:endParaRPr lang="de-CH" dirty="0"/>
          </a:p>
          <a:p>
            <a:r>
              <a:rPr lang="de-CH" dirty="0" smtClean="0"/>
              <a:t>Projektunterstützung NTP BE</a:t>
            </a:r>
            <a:endParaRPr lang="de-CH" dirty="0"/>
          </a:p>
          <a:p>
            <a:r>
              <a:rPr lang="de-CH" dirty="0" smtClean="0"/>
              <a:t>c.gasser@be.ch</a:t>
            </a:r>
            <a:endParaRPr lang="de-CH" dirty="0"/>
          </a:p>
          <a:p>
            <a:r>
              <a:rPr lang="de-CH" dirty="0"/>
              <a:t>+41 31 </a:t>
            </a:r>
            <a:r>
              <a:rPr lang="de-CH" dirty="0" smtClean="0"/>
              <a:t>636 05 78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C75415-D371-485A-879F-4C0A2DA94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65708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8FC53E-66DC-4145-8886-254427EDB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Anmerkungen</a:t>
            </a:r>
            <a:endParaRPr lang="de-CH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35005613-131C-45AF-B3F5-8B37AA92C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14388" lvl="1" indent="-457200">
              <a:tabLst>
                <a:tab pos="10944225" algn="r"/>
              </a:tabLst>
            </a:pPr>
            <a:r>
              <a:rPr lang="de-CH" dirty="0"/>
              <a:t>Beschriftetes Material ist auf DE und FR </a:t>
            </a:r>
            <a:r>
              <a:rPr lang="de-CH" dirty="0" smtClean="0"/>
              <a:t>verfügbar</a:t>
            </a:r>
          </a:p>
          <a:p>
            <a:pPr lvl="1" indent="0">
              <a:buNone/>
              <a:tabLst>
                <a:tab pos="10944225" algn="r"/>
              </a:tabLst>
            </a:pPr>
            <a:endParaRPr lang="de-CH" dirty="0"/>
          </a:p>
          <a:p>
            <a:pPr marL="814388" lvl="1" indent="-457200">
              <a:tabLst>
                <a:tab pos="10944225" algn="r"/>
              </a:tabLst>
            </a:pPr>
            <a:r>
              <a:rPr lang="de-CH" dirty="0"/>
              <a:t>Die Materialabgabe erfolgt nach Genehmigung des Standort-Antrags und </a:t>
            </a:r>
            <a:r>
              <a:rPr lang="de-CH" dirty="0" smtClean="0"/>
              <a:t>des Unterhalts- und Betriebskonzepts</a:t>
            </a:r>
          </a:p>
          <a:p>
            <a:pPr lvl="1" indent="0">
              <a:buNone/>
              <a:tabLst>
                <a:tab pos="10944225" algn="r"/>
              </a:tabLst>
            </a:pPr>
            <a:endParaRPr lang="de-CH" dirty="0"/>
          </a:p>
          <a:p>
            <a:pPr marL="814388" lvl="1" indent="-457200">
              <a:tabLst>
                <a:tab pos="10944225" algn="r"/>
              </a:tabLst>
            </a:pPr>
            <a:r>
              <a:rPr lang="de-CH" dirty="0"/>
              <a:t>Zu jedem Grundausrüstungs-Set gehört ein Satz Dokumente (</a:t>
            </a:r>
            <a:r>
              <a:rPr lang="de-CH" dirty="0" smtClean="0"/>
              <a:t>NTP-Konzept inkl. Anhänge</a:t>
            </a:r>
            <a:r>
              <a:rPr lang="de-CH" dirty="0"/>
              <a:t>, </a:t>
            </a:r>
            <a:r>
              <a:rPr lang="de-CH" dirty="0" smtClean="0"/>
              <a:t>Bedienungsanleitung/Funknetzplan/</a:t>
            </a:r>
            <a:r>
              <a:rPr lang="de-CH" dirty="0" err="1" smtClean="0"/>
              <a:t>Ver-bindungsschema</a:t>
            </a:r>
            <a:r>
              <a:rPr lang="de-CH" dirty="0" smtClean="0"/>
              <a:t> </a:t>
            </a:r>
            <a:r>
              <a:rPr lang="de-CH" dirty="0"/>
              <a:t>POLYCOM). Weitere </a:t>
            </a:r>
            <a:r>
              <a:rPr lang="de-CH" dirty="0" smtClean="0"/>
              <a:t>Dokumente (Kartenmaterial usw.) </a:t>
            </a:r>
            <a:r>
              <a:rPr lang="de-CH" dirty="0"/>
              <a:t>sind durch die Gemeinde zu </a:t>
            </a:r>
            <a:r>
              <a:rPr lang="de-CH" dirty="0" smtClean="0"/>
              <a:t>ergänzen</a:t>
            </a:r>
          </a:p>
          <a:p>
            <a:pPr lvl="1" indent="0">
              <a:buNone/>
              <a:tabLst>
                <a:tab pos="10944225" algn="r"/>
              </a:tabLst>
            </a:pPr>
            <a:endParaRPr lang="de-CH" dirty="0" smtClean="0"/>
          </a:p>
          <a:p>
            <a:pPr marL="814388" lvl="1" indent="-457200">
              <a:tabLst>
                <a:tab pos="10944225" algn="r"/>
              </a:tabLst>
            </a:pPr>
            <a:r>
              <a:rPr lang="de-CH" dirty="0"/>
              <a:t>Büromaterial ist durch die Gemeinde zur Verfügung zu </a:t>
            </a:r>
            <a:r>
              <a:rPr lang="de-CH" dirty="0" smtClean="0"/>
              <a:t>stellen</a:t>
            </a:r>
            <a:endParaRPr lang="de-CH" dirty="0"/>
          </a:p>
          <a:p>
            <a:pPr marL="814388" lvl="1" indent="-457200">
              <a:tabLst>
                <a:tab pos="10944225" algn="r"/>
              </a:tabLst>
            </a:pP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CF0B341-567F-481A-9B52-DC0135BE2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2C849-492D-4886-82E2-42AB397793A6}" type="datetime4">
              <a:rPr lang="de-CH" smtClean="0"/>
              <a:t>16. März 2022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48F3BB-6B59-4E7C-A6E9-5678EAC50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Klassifizierung: intern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BB3F41-2068-480C-A9D4-68395196A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87302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CEFE11-A4A3-4C0D-9B15-68F68DE88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Material: Ausrüstung und Schutz Personal (1/2)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A97AFD-16FE-4EA5-A888-4A84A29DE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98" y="2521776"/>
            <a:ext cx="2703562" cy="303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954" y="2507290"/>
            <a:ext cx="2702726" cy="3047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Inhaltsplatzhalter 1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50"/>
              </a:lnSpc>
              <a:spcAft>
                <a:spcPts val="0"/>
              </a:spcAft>
              <a:buClr>
                <a:schemeClr val="accent2"/>
              </a:buClr>
            </a:pPr>
            <a:r>
              <a:rPr lang="de-CH" sz="2300" dirty="0" smtClean="0"/>
              <a:t>Funktionsweste </a:t>
            </a:r>
            <a:r>
              <a:rPr lang="de-CH" dirty="0" smtClean="0"/>
              <a:t>(mind. 4 </a:t>
            </a:r>
            <a:r>
              <a:rPr lang="de-CH" dirty="0" err="1" smtClean="0"/>
              <a:t>Stk</a:t>
            </a:r>
            <a:r>
              <a:rPr lang="de-CH" dirty="0" smtClean="0"/>
              <a:t>., je nach Einwohnerzahl)</a:t>
            </a:r>
            <a:endParaRPr lang="de-CH" sz="2300" dirty="0" smtClean="0"/>
          </a:p>
        </p:txBody>
      </p:sp>
    </p:spTree>
    <p:extLst>
      <p:ext uri="{BB962C8B-B14F-4D97-AF65-F5344CB8AC3E}">
        <p14:creationId xmlns:p14="http://schemas.microsoft.com/office/powerpoint/2010/main" val="386415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CEFE11-A4A3-4C0D-9B15-68F68DE88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Material: Ausrüstung und Schutz Personal </a:t>
            </a:r>
            <a:r>
              <a:rPr lang="de-CH" dirty="0" smtClean="0"/>
              <a:t>(2/2</a:t>
            </a:r>
            <a:r>
              <a:rPr lang="de-CH" dirty="0"/>
              <a:t>)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A97AFD-16FE-4EA5-A888-4A84A29DE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313" y="2418590"/>
            <a:ext cx="1440160" cy="144016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031" y="2237999"/>
            <a:ext cx="1488104" cy="1048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9"/>
          <p:cNvPicPr/>
          <p:nvPr/>
        </p:nvPicPr>
        <p:blipFill rotWithShape="1">
          <a:blip r:embed="rId4"/>
          <a:srcRect t="9793" b="-1"/>
          <a:stretch/>
        </p:blipFill>
        <p:spPr bwMode="auto">
          <a:xfrm>
            <a:off x="5233771" y="3978456"/>
            <a:ext cx="1240227" cy="9461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1611031" y="1817446"/>
            <a:ext cx="3636404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50"/>
              </a:lnSpc>
              <a:spcAft>
                <a:spcPts val="0"/>
              </a:spcAft>
              <a:buClr>
                <a:schemeClr val="accent2"/>
              </a:buClr>
            </a:pPr>
            <a:r>
              <a:rPr lang="de-CH" sz="2300" dirty="0" smtClean="0"/>
              <a:t>Verbandkasten </a:t>
            </a:r>
          </a:p>
          <a:p>
            <a:pPr>
              <a:lnSpc>
                <a:spcPts val="2750"/>
              </a:lnSpc>
              <a:spcAft>
                <a:spcPts val="0"/>
              </a:spcAft>
              <a:buClr>
                <a:schemeClr val="accent2"/>
              </a:buClr>
            </a:pPr>
            <a:r>
              <a:rPr lang="de-CH" sz="2300" dirty="0"/>
              <a:t> </a:t>
            </a:r>
            <a:r>
              <a:rPr lang="de-CH" sz="2300" dirty="0" smtClean="0"/>
              <a:t>                 </a:t>
            </a:r>
            <a:r>
              <a:rPr lang="de-CH" dirty="0" smtClean="0"/>
              <a:t>(DIN 13157</a:t>
            </a:r>
            <a:r>
              <a:rPr lang="de-CH" sz="2000" dirty="0" smtClean="0"/>
              <a:t>)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593745" y="3633047"/>
            <a:ext cx="252028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50"/>
              </a:lnSpc>
              <a:spcAft>
                <a:spcPts val="900"/>
              </a:spcAft>
              <a:buClr>
                <a:schemeClr val="accent2"/>
              </a:buClr>
            </a:pPr>
            <a:r>
              <a:rPr lang="de-CH" sz="2300" dirty="0" smtClean="0"/>
              <a:t>Beatmungsmaske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7980167" y="4001506"/>
            <a:ext cx="2737488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50"/>
              </a:lnSpc>
              <a:spcAft>
                <a:spcPts val="0"/>
              </a:spcAft>
              <a:buClr>
                <a:schemeClr val="accent2"/>
              </a:buClr>
            </a:pPr>
            <a:r>
              <a:rPr lang="de-CH" sz="2300" dirty="0" smtClean="0"/>
              <a:t>Desinfektionsmittel </a:t>
            </a:r>
          </a:p>
          <a:p>
            <a:pPr>
              <a:lnSpc>
                <a:spcPts val="2750"/>
              </a:lnSpc>
              <a:spcAft>
                <a:spcPts val="0"/>
              </a:spcAft>
              <a:buClr>
                <a:schemeClr val="accent2"/>
              </a:buClr>
            </a:pPr>
            <a:r>
              <a:rPr lang="de-CH" dirty="0" smtClean="0"/>
              <a:t>                     (2x 500ml)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183" y="2415681"/>
            <a:ext cx="1815484" cy="933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8088771" y="1925193"/>
            <a:ext cx="252028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50"/>
              </a:lnSpc>
              <a:spcAft>
                <a:spcPts val="0"/>
              </a:spcAft>
              <a:buClr>
                <a:schemeClr val="accent2"/>
              </a:buClr>
            </a:pPr>
            <a:r>
              <a:rPr lang="de-CH" sz="2300" dirty="0" smtClean="0"/>
              <a:t>Hygienemasken</a:t>
            </a:r>
          </a:p>
          <a:p>
            <a:pPr>
              <a:lnSpc>
                <a:spcPts val="2750"/>
              </a:lnSpc>
              <a:spcAft>
                <a:spcPts val="0"/>
              </a:spcAft>
              <a:buClr>
                <a:schemeClr val="accent2"/>
              </a:buClr>
            </a:pPr>
            <a:r>
              <a:rPr lang="de-CH" dirty="0" smtClean="0"/>
              <a:t>                   (50 </a:t>
            </a:r>
            <a:r>
              <a:rPr lang="de-CH" dirty="0" err="1" smtClean="0"/>
              <a:t>Stk</a:t>
            </a:r>
            <a:r>
              <a:rPr lang="de-CH" dirty="0" smtClean="0"/>
              <a:t>.)</a:t>
            </a:r>
          </a:p>
        </p:txBody>
      </p:sp>
      <p:pic>
        <p:nvPicPr>
          <p:cNvPr id="16" name="Grafik 15"/>
          <p:cNvPicPr/>
          <p:nvPr/>
        </p:nvPicPr>
        <p:blipFill>
          <a:blip r:embed="rId6"/>
          <a:stretch>
            <a:fillRect/>
          </a:stretch>
        </p:blipFill>
        <p:spPr>
          <a:xfrm>
            <a:off x="2227826" y="4461613"/>
            <a:ext cx="1651371" cy="1214491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1611031" y="4161945"/>
            <a:ext cx="2736304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50"/>
              </a:lnSpc>
              <a:spcAft>
                <a:spcPts val="0"/>
              </a:spcAft>
              <a:buClr>
                <a:schemeClr val="accent2"/>
              </a:buClr>
            </a:pPr>
            <a:r>
              <a:rPr lang="de-CH" sz="2300" dirty="0" smtClean="0"/>
              <a:t>Einweghandschuhe </a:t>
            </a:r>
            <a:r>
              <a:rPr lang="de-CH" dirty="0" smtClean="0"/>
              <a:t>(Nitril, 100 </a:t>
            </a:r>
            <a:r>
              <a:rPr lang="de-CH" dirty="0" err="1" smtClean="0"/>
              <a:t>Stk</a:t>
            </a:r>
            <a:r>
              <a:rPr lang="de-CH" dirty="0" smtClean="0"/>
              <a:t>.)</a:t>
            </a:r>
            <a:endParaRPr lang="de-CH" sz="2000" dirty="0" smtClean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831" y="4461613"/>
            <a:ext cx="486287" cy="114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047" y="4473534"/>
            <a:ext cx="486287" cy="114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332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CEFE11-A4A3-4C0D-9B15-68F68DE88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Material: Informations- und Kommunikationstechnik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A97AFD-16FE-4EA5-A888-4A84A29DE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5</a:t>
            </a:fld>
            <a:endParaRPr lang="de-CH" dirty="0"/>
          </a:p>
        </p:txBody>
      </p:sp>
      <p:pic>
        <p:nvPicPr>
          <p:cNvPr id="7" name="Picture 2" descr="Bildergebnis fÃ¼r TPH9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32" b="96973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2008262"/>
            <a:ext cx="1669912" cy="166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1775212" y="2076437"/>
            <a:ext cx="25202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50"/>
              </a:lnSpc>
              <a:spcAft>
                <a:spcPts val="0"/>
              </a:spcAft>
              <a:buClr>
                <a:schemeClr val="accent2"/>
              </a:buClr>
            </a:pPr>
            <a:r>
              <a:rPr lang="de-CH" sz="2300" dirty="0" smtClean="0"/>
              <a:t>POLYCOM-Handfunkgerät </a:t>
            </a:r>
            <a:r>
              <a:rPr lang="de-CH" dirty="0" smtClean="0"/>
              <a:t>(2x)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027964" y="2040433"/>
            <a:ext cx="3528392" cy="2744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50"/>
              </a:lnSpc>
              <a:spcAft>
                <a:spcPts val="600"/>
              </a:spcAft>
              <a:buClr>
                <a:schemeClr val="accent2"/>
              </a:buClr>
            </a:pPr>
            <a:r>
              <a:rPr lang="de-CH" sz="2300" dirty="0" smtClean="0"/>
              <a:t>Zubehör-Set POLYCOM</a:t>
            </a:r>
          </a:p>
          <a:p>
            <a:pPr marL="285750" lvl="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de-CH" dirty="0" smtClean="0"/>
              <a:t>2x 1er-Ladestation</a:t>
            </a:r>
          </a:p>
          <a:p>
            <a:pPr marL="285750" lvl="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de-CH" dirty="0" smtClean="0"/>
              <a:t>2x Akku</a:t>
            </a:r>
          </a:p>
          <a:p>
            <a:pPr marL="285750" lvl="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de-CH" dirty="0" smtClean="0"/>
              <a:t>2x Ersatz-Akku</a:t>
            </a:r>
          </a:p>
          <a:p>
            <a:pPr marL="285750" lvl="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de-CH" dirty="0" smtClean="0"/>
              <a:t>2x Handmonophon</a:t>
            </a:r>
          </a:p>
          <a:p>
            <a:pPr marL="285750" lvl="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de-CH" dirty="0" smtClean="0"/>
              <a:t>2x Gurtschlaufe</a:t>
            </a:r>
          </a:p>
          <a:p>
            <a:pPr marL="285750" lvl="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de-CH" dirty="0" smtClean="0"/>
              <a:t>2x Geräte-Etui</a:t>
            </a:r>
          </a:p>
          <a:p>
            <a:pPr marL="285750" lvl="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de-CH" dirty="0" smtClean="0"/>
              <a:t>2x </a:t>
            </a:r>
            <a:r>
              <a:rPr lang="de-CH" dirty="0"/>
              <a:t>Netzteil </a:t>
            </a:r>
            <a:r>
              <a:rPr lang="de-CH" dirty="0" smtClean="0"/>
              <a:t>gross</a:t>
            </a:r>
          </a:p>
          <a:p>
            <a:pPr marL="285750" lvl="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de-CH" dirty="0" smtClean="0"/>
              <a:t>2x Stromkabel</a:t>
            </a:r>
            <a:endParaRPr lang="de-CH" dirty="0"/>
          </a:p>
        </p:txBody>
      </p:sp>
      <p:pic>
        <p:nvPicPr>
          <p:cNvPr id="12" name="Grafik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875" y="4136690"/>
            <a:ext cx="1499790" cy="891572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2465814" y="3793058"/>
            <a:ext cx="3659355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50"/>
              </a:lnSpc>
              <a:spcAft>
                <a:spcPts val="0"/>
              </a:spcAft>
              <a:buClr>
                <a:schemeClr val="accent2"/>
              </a:buClr>
            </a:pPr>
            <a:r>
              <a:rPr lang="de-CH" sz="2300" dirty="0" smtClean="0"/>
              <a:t>Batteriebetriebenes Radio</a:t>
            </a:r>
          </a:p>
          <a:p>
            <a:pPr>
              <a:lnSpc>
                <a:spcPts val="2750"/>
              </a:lnSpc>
              <a:spcAft>
                <a:spcPts val="0"/>
              </a:spcAft>
              <a:buClr>
                <a:schemeClr val="accent2"/>
              </a:buClr>
            </a:pPr>
            <a:r>
              <a:rPr lang="de-CH" dirty="0" smtClean="0"/>
              <a:t>                        (UKW, DAB+)</a:t>
            </a:r>
            <a:endParaRPr lang="de-CH" sz="1400" dirty="0" smtClean="0"/>
          </a:p>
        </p:txBody>
      </p:sp>
      <p:grpSp>
        <p:nvGrpSpPr>
          <p:cNvPr id="3" name="Gruppieren 2"/>
          <p:cNvGrpSpPr/>
          <p:nvPr/>
        </p:nvGrpSpPr>
        <p:grpSpPr>
          <a:xfrm>
            <a:off x="8472264" y="4350254"/>
            <a:ext cx="2511593" cy="1824254"/>
            <a:chOff x="5297805" y="2836863"/>
            <a:chExt cx="1647825" cy="1184275"/>
          </a:xfrm>
        </p:grpSpPr>
        <p:pic>
          <p:nvPicPr>
            <p:cNvPr id="14" name="Grafik 13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7805" y="2836863"/>
              <a:ext cx="888365" cy="1184275"/>
            </a:xfrm>
            <a:prstGeom prst="rect">
              <a:avLst/>
            </a:prstGeom>
          </p:spPr>
        </p:pic>
        <p:pic>
          <p:nvPicPr>
            <p:cNvPr id="15" name="Grafik 14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083935" y="3070543"/>
              <a:ext cx="810260" cy="913130"/>
            </a:xfrm>
            <a:prstGeom prst="rect">
              <a:avLst/>
            </a:prstGeom>
          </p:spPr>
        </p:pic>
      </p:grpSp>
      <p:pic>
        <p:nvPicPr>
          <p:cNvPr id="16" name="Grafik 15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39922" y="2661212"/>
            <a:ext cx="861709" cy="1037601"/>
          </a:xfrm>
          <a:prstGeom prst="rect">
            <a:avLst/>
          </a:prstGeom>
        </p:spPr>
      </p:pic>
      <p:pic>
        <p:nvPicPr>
          <p:cNvPr id="17" name="Grafik 16"/>
          <p:cNvPicPr/>
          <p:nvPr/>
        </p:nvPicPr>
        <p:blipFill>
          <a:blip r:embed="rId9"/>
          <a:stretch>
            <a:fillRect/>
          </a:stretch>
        </p:blipFill>
        <p:spPr>
          <a:xfrm>
            <a:off x="10495045" y="3304036"/>
            <a:ext cx="911979" cy="1046217"/>
          </a:xfrm>
          <a:prstGeom prst="rect">
            <a:avLst/>
          </a:prstGeom>
        </p:spPr>
      </p:pic>
      <p:pic>
        <p:nvPicPr>
          <p:cNvPr id="18" name="Grafik 17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855" y="3851700"/>
            <a:ext cx="1070347" cy="818063"/>
          </a:xfrm>
          <a:prstGeom prst="rect">
            <a:avLst/>
          </a:prstGeom>
        </p:spPr>
      </p:pic>
      <p:pic>
        <p:nvPicPr>
          <p:cNvPr id="19" name="Grafik 18"/>
          <p:cNvPicPr/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20136" y="5157192"/>
            <a:ext cx="1060703" cy="65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8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CEFE11-A4A3-4C0D-9B15-68F68DE88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Material: Beleuchtung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A97AFD-16FE-4EA5-A888-4A84A29DE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46" y="2200968"/>
            <a:ext cx="2319636" cy="231963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199456" y="2334002"/>
            <a:ext cx="2657293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50"/>
              </a:lnSpc>
              <a:spcAft>
                <a:spcPts val="0"/>
              </a:spcAft>
              <a:buClr>
                <a:schemeClr val="accent2"/>
              </a:buClr>
            </a:pPr>
            <a:r>
              <a:rPr lang="de-CH" sz="2300" dirty="0" smtClean="0"/>
              <a:t>Taschenlampe </a:t>
            </a:r>
            <a:r>
              <a:rPr lang="de-CH" dirty="0" smtClean="0"/>
              <a:t>(4x)</a:t>
            </a:r>
            <a:endParaRPr lang="de-CH" sz="1100" dirty="0" smtClean="0"/>
          </a:p>
        </p:txBody>
      </p:sp>
      <p:sp>
        <p:nvSpPr>
          <p:cNvPr id="10" name="Textfeld 9"/>
          <p:cNvSpPr txBox="1"/>
          <p:nvPr/>
        </p:nvSpPr>
        <p:spPr>
          <a:xfrm>
            <a:off x="6003044" y="2334002"/>
            <a:ext cx="345638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  <a:buClr>
                <a:schemeClr val="accent2"/>
              </a:buClr>
            </a:pPr>
            <a:r>
              <a:rPr lang="de-CH" sz="2300" dirty="0" smtClean="0"/>
              <a:t>Arbeitsleuchte </a:t>
            </a:r>
            <a:r>
              <a:rPr lang="de-CH" dirty="0" smtClean="0"/>
              <a:t>(2x)</a:t>
            </a:r>
            <a:br>
              <a:rPr lang="de-CH" dirty="0" smtClean="0"/>
            </a:br>
            <a:r>
              <a:rPr lang="de-CH" sz="1400" dirty="0" smtClean="0"/>
              <a:t>Raum- und oder Standortbeleuchtung</a:t>
            </a:r>
            <a:endParaRPr lang="de-CH" sz="1000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060" y="3067730"/>
            <a:ext cx="2088232" cy="1554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15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4300675"/>
            <a:ext cx="2201111" cy="21798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1CEFE11-A4A3-4C0D-9B15-68F68DE88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Material: Stromerzeugung / Betriebsstoffe (1/2)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A97AFD-16FE-4EA5-A888-4A84A29DE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2482762"/>
            <a:ext cx="1077338" cy="1094791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949592" y="2094199"/>
            <a:ext cx="4346854" cy="1636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50"/>
              </a:lnSpc>
              <a:spcAft>
                <a:spcPts val="600"/>
              </a:spcAft>
              <a:buClr>
                <a:schemeClr val="accent2"/>
              </a:buClr>
            </a:pPr>
            <a:r>
              <a:rPr lang="de-CH" sz="2300" dirty="0" smtClean="0"/>
              <a:t>Batterien</a:t>
            </a:r>
          </a:p>
          <a:p>
            <a:pPr marL="285750" lvl="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de-CH" dirty="0" smtClean="0"/>
              <a:t>Radio: </a:t>
            </a:r>
            <a:r>
              <a:rPr lang="nl-NL" dirty="0"/>
              <a:t>4x 1.5 V / LR6 (AA)</a:t>
            </a:r>
            <a:endParaRPr lang="de-CH" dirty="0" smtClean="0"/>
          </a:p>
          <a:p>
            <a:pPr marL="285750" lvl="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de-CH" dirty="0"/>
              <a:t>Taschenlampen: 8x </a:t>
            </a:r>
            <a:r>
              <a:rPr lang="de-CH" dirty="0" smtClean="0"/>
              <a:t>1.5V</a:t>
            </a:r>
            <a:r>
              <a:rPr lang="de-CH" dirty="0"/>
              <a:t>/ LR6 (</a:t>
            </a:r>
            <a:r>
              <a:rPr lang="de-CH" dirty="0" smtClean="0"/>
              <a:t>AA)</a:t>
            </a:r>
          </a:p>
          <a:p>
            <a:pPr marL="285750" lvl="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de-CH" dirty="0"/>
              <a:t>Megaphon: 8x 1.5V / </a:t>
            </a:r>
            <a:r>
              <a:rPr lang="de-CH" dirty="0" smtClean="0"/>
              <a:t>LR14 </a:t>
            </a:r>
            <a:r>
              <a:rPr lang="de-CH" dirty="0"/>
              <a:t>(C)</a:t>
            </a:r>
          </a:p>
          <a:p>
            <a:pPr marL="285750" lvl="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de-CH" dirty="0"/>
          </a:p>
        </p:txBody>
      </p:sp>
      <p:pic>
        <p:nvPicPr>
          <p:cNvPr id="10" name="Grafik 9"/>
          <p:cNvPicPr/>
          <p:nvPr/>
        </p:nvPicPr>
        <p:blipFill>
          <a:blip r:embed="rId4"/>
          <a:stretch>
            <a:fillRect/>
          </a:stretch>
        </p:blipFill>
        <p:spPr>
          <a:xfrm>
            <a:off x="7991672" y="3555483"/>
            <a:ext cx="1249215" cy="1286225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5028114" y="3930678"/>
            <a:ext cx="2868086" cy="1636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50"/>
              </a:lnSpc>
              <a:spcAft>
                <a:spcPts val="600"/>
              </a:spcAft>
              <a:buClr>
                <a:schemeClr val="accent2"/>
              </a:buClr>
            </a:pPr>
            <a:r>
              <a:rPr lang="de-CH" sz="2300" dirty="0" smtClean="0"/>
              <a:t>Notstromaggregat</a:t>
            </a:r>
          </a:p>
          <a:p>
            <a:pPr marL="285750" lvl="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de-CH" dirty="0"/>
              <a:t>Honda EU </a:t>
            </a:r>
            <a:r>
              <a:rPr lang="de-CH" dirty="0" smtClean="0"/>
              <a:t>22i</a:t>
            </a:r>
          </a:p>
          <a:p>
            <a:pPr lvl="0">
              <a:buClr>
                <a:schemeClr val="accent6"/>
              </a:buClr>
            </a:pPr>
            <a:r>
              <a:rPr lang="de-CH" dirty="0" smtClean="0"/>
              <a:t>     </a:t>
            </a:r>
            <a:r>
              <a:rPr lang="de-CH" u="sng" dirty="0" smtClean="0"/>
              <a:t>oder</a:t>
            </a:r>
          </a:p>
          <a:p>
            <a:pPr marL="285750" lvl="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de-CH" dirty="0" smtClean="0"/>
              <a:t>Atlas </a:t>
            </a:r>
            <a:r>
              <a:rPr lang="de-CH" dirty="0" err="1" smtClean="0"/>
              <a:t>Copco</a:t>
            </a:r>
            <a:r>
              <a:rPr lang="de-CH" dirty="0" smtClean="0"/>
              <a:t> QEP 8 </a:t>
            </a:r>
            <a:r>
              <a:rPr lang="de-CH" dirty="0" smtClean="0"/>
              <a:t>S5 bzw. </a:t>
            </a:r>
            <a:r>
              <a:rPr lang="de-CH" dirty="0" err="1" smtClean="0"/>
              <a:t>Pramac</a:t>
            </a:r>
            <a:r>
              <a:rPr lang="de-CH" dirty="0" smtClean="0"/>
              <a:t> ES8000</a:t>
            </a:r>
            <a:endParaRPr lang="de-CH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587" y="3185198"/>
            <a:ext cx="1975013" cy="148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24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CEFE11-A4A3-4C0D-9B15-68F68DE88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Material: Stromerzeugung / Betriebsstoffe </a:t>
            </a:r>
            <a:r>
              <a:rPr lang="de-CH" dirty="0" smtClean="0"/>
              <a:t>(2/2</a:t>
            </a:r>
            <a:r>
              <a:rPr lang="de-CH" dirty="0"/>
              <a:t>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A97AFD-16FE-4EA5-A888-4A84A29DE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 dirty="0"/>
          </a:p>
        </p:txBody>
      </p:sp>
      <p:sp>
        <p:nvSpPr>
          <p:cNvPr id="13" name="Textfeld 12"/>
          <p:cNvSpPr txBox="1"/>
          <p:nvPr/>
        </p:nvSpPr>
        <p:spPr>
          <a:xfrm>
            <a:off x="1415736" y="2322524"/>
            <a:ext cx="3096344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50"/>
              </a:lnSpc>
              <a:spcAft>
                <a:spcPts val="0"/>
              </a:spcAft>
              <a:buClr>
                <a:schemeClr val="accent2"/>
              </a:buClr>
            </a:pPr>
            <a:r>
              <a:rPr lang="de-CH" sz="2300" dirty="0" smtClean="0"/>
              <a:t>Treibstoffkanister </a:t>
            </a:r>
          </a:p>
          <a:p>
            <a:pPr>
              <a:lnSpc>
                <a:spcPts val="2750"/>
              </a:lnSpc>
              <a:spcAft>
                <a:spcPts val="0"/>
              </a:spcAft>
              <a:buClr>
                <a:schemeClr val="accent2"/>
              </a:buClr>
            </a:pPr>
            <a:r>
              <a:rPr lang="de-CH" sz="2300" dirty="0"/>
              <a:t> </a:t>
            </a:r>
            <a:r>
              <a:rPr lang="de-CH" sz="2300" dirty="0" smtClean="0"/>
              <a:t>          </a:t>
            </a:r>
            <a:r>
              <a:rPr lang="de-CH" dirty="0" smtClean="0"/>
              <a:t>(20l)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2567608" y="4147108"/>
            <a:ext cx="30243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50"/>
              </a:lnSpc>
              <a:spcAft>
                <a:spcPts val="0"/>
              </a:spcAft>
              <a:buClr>
                <a:schemeClr val="accent2"/>
              </a:buClr>
            </a:pPr>
            <a:r>
              <a:rPr lang="de-CH" sz="2300" dirty="0" smtClean="0"/>
              <a:t>Steckdosenleiste </a:t>
            </a:r>
            <a:r>
              <a:rPr lang="de-CH" dirty="0" smtClean="0"/>
              <a:t>(2x)</a:t>
            </a:r>
            <a:endParaRPr lang="de-CH" sz="2300" dirty="0" smtClean="0"/>
          </a:p>
          <a:p>
            <a:pPr>
              <a:lnSpc>
                <a:spcPts val="2750"/>
              </a:lnSpc>
              <a:spcAft>
                <a:spcPts val="0"/>
              </a:spcAft>
              <a:buClr>
                <a:schemeClr val="accent2"/>
              </a:buClr>
            </a:pPr>
            <a:r>
              <a:rPr lang="de-CH" dirty="0" smtClean="0"/>
              <a:t>8-fach,Steckdosenosen-anordnung quer</a:t>
            </a:r>
          </a:p>
        </p:txBody>
      </p:sp>
      <p:pic>
        <p:nvPicPr>
          <p:cNvPr id="15" name="Grafik 14"/>
          <p:cNvPicPr/>
          <p:nvPr/>
        </p:nvPicPr>
        <p:blipFill>
          <a:blip r:embed="rId2"/>
          <a:stretch>
            <a:fillRect/>
          </a:stretch>
        </p:blipFill>
        <p:spPr>
          <a:xfrm>
            <a:off x="1451996" y="2736157"/>
            <a:ext cx="936104" cy="1203592"/>
          </a:xfrm>
          <a:prstGeom prst="rect">
            <a:avLst/>
          </a:prstGeom>
        </p:spPr>
      </p:pic>
      <p:pic>
        <p:nvPicPr>
          <p:cNvPr id="16" name="Grafik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0" y="2584643"/>
            <a:ext cx="1080120" cy="1096719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4881751" y="2237185"/>
            <a:ext cx="2424841" cy="428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50"/>
              </a:lnSpc>
              <a:spcAft>
                <a:spcPts val="0"/>
              </a:spcAft>
              <a:buClr>
                <a:schemeClr val="accent2"/>
              </a:buClr>
            </a:pPr>
            <a:r>
              <a:rPr lang="de-CH" sz="2300" dirty="0" smtClean="0"/>
              <a:t>Tankstutzen 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697" y="4937224"/>
            <a:ext cx="2131516" cy="43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698" y="3700243"/>
            <a:ext cx="1672973" cy="1672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feld 19"/>
          <p:cNvSpPr txBox="1"/>
          <p:nvPr/>
        </p:nvSpPr>
        <p:spPr>
          <a:xfrm>
            <a:off x="7464152" y="2978713"/>
            <a:ext cx="252028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50"/>
              </a:lnSpc>
              <a:spcAft>
                <a:spcPts val="0"/>
              </a:spcAft>
              <a:buClr>
                <a:schemeClr val="accent2"/>
              </a:buClr>
            </a:pPr>
            <a:r>
              <a:rPr lang="de-CH" sz="2300" dirty="0" smtClean="0"/>
              <a:t>Kabeltrommel </a:t>
            </a:r>
            <a:r>
              <a:rPr lang="de-CH" dirty="0" smtClean="0"/>
              <a:t>(2x</a:t>
            </a:r>
            <a:r>
              <a:rPr lang="de-CH" dirty="0"/>
              <a:t>)</a:t>
            </a:r>
          </a:p>
          <a:p>
            <a:pPr>
              <a:lnSpc>
                <a:spcPts val="2750"/>
              </a:lnSpc>
              <a:spcAft>
                <a:spcPts val="0"/>
              </a:spcAft>
              <a:buClr>
                <a:schemeClr val="accent2"/>
              </a:buClr>
            </a:pPr>
            <a:r>
              <a:rPr lang="de-CH" sz="2300" dirty="0" smtClean="0"/>
              <a:t> </a:t>
            </a:r>
            <a:r>
              <a:rPr lang="de-CH" dirty="0" smtClean="0"/>
              <a:t>(33m, 1,5mm</a:t>
            </a:r>
            <a:r>
              <a:rPr lang="de-CH" baseline="30000" dirty="0" smtClean="0"/>
              <a:t>2</a:t>
            </a:r>
            <a:r>
              <a:rPr lang="de-CH" dirty="0" smtClean="0"/>
              <a:t>)</a:t>
            </a:r>
            <a:endParaRPr lang="de-CH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311970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CEFE11-A4A3-4C0D-9B15-68F68DE88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Material: Verkehrs- und Personenlenkung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A97AFD-16FE-4EA5-A888-4A84A29DE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9</a:t>
            </a:fld>
            <a:endParaRPr lang="de-CH" dirty="0"/>
          </a:p>
        </p:txBody>
      </p:sp>
      <p:pic>
        <p:nvPicPr>
          <p:cNvPr id="21" name="Grafik 20"/>
          <p:cNvPicPr/>
          <p:nvPr/>
        </p:nvPicPr>
        <p:blipFill>
          <a:blip r:embed="rId2"/>
          <a:stretch>
            <a:fillRect/>
          </a:stretch>
        </p:blipFill>
        <p:spPr>
          <a:xfrm>
            <a:off x="9064482" y="3674441"/>
            <a:ext cx="1503751" cy="891860"/>
          </a:xfrm>
          <a:prstGeom prst="rect">
            <a:avLst/>
          </a:prstGeom>
        </p:spPr>
      </p:pic>
      <p:sp>
        <p:nvSpPr>
          <p:cNvPr id="22" name="Textfeld 21"/>
          <p:cNvSpPr txBox="1"/>
          <p:nvPr/>
        </p:nvSpPr>
        <p:spPr>
          <a:xfrm>
            <a:off x="9030925" y="3210016"/>
            <a:ext cx="1745595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50"/>
              </a:lnSpc>
              <a:spcAft>
                <a:spcPts val="0"/>
              </a:spcAft>
              <a:buClr>
                <a:schemeClr val="accent2"/>
              </a:buClr>
            </a:pPr>
            <a:r>
              <a:rPr lang="de-CH" sz="2300" dirty="0" smtClean="0"/>
              <a:t>Megaphon 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767028" y="4069453"/>
            <a:ext cx="3240740" cy="1951835"/>
            <a:chOff x="767028" y="4069453"/>
            <a:chExt cx="3028582" cy="1663803"/>
          </a:xfrm>
        </p:grpSpPr>
        <p:pic>
          <p:nvPicPr>
            <p:cNvPr id="23" name="Grafik 22" descr="C:\TEMP\CMIAXIOMA\View_dc7a87af2dbf4ad5a7f5d5e37ac7e6c4\Transporttasche_NTP.pn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1414" y="4069453"/>
              <a:ext cx="1764196" cy="12307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rafik 23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45073">
              <a:off x="2656493" y="4940721"/>
              <a:ext cx="595791" cy="779510"/>
            </a:xfrm>
            <a:prstGeom prst="rect">
              <a:avLst/>
            </a:prstGeom>
          </p:spPr>
        </p:pic>
        <p:pic>
          <p:nvPicPr>
            <p:cNvPr id="25" name="Grafik 24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70955" y="4925084"/>
              <a:ext cx="1520918" cy="8081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rafik 25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028" y="4492981"/>
              <a:ext cx="1418705" cy="681758"/>
            </a:xfrm>
            <a:prstGeom prst="rect">
              <a:avLst/>
            </a:prstGeom>
          </p:spPr>
        </p:pic>
      </p:grpSp>
      <p:pic>
        <p:nvPicPr>
          <p:cNvPr id="27" name="Grafik 26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45" y="2015402"/>
            <a:ext cx="669587" cy="2454016"/>
          </a:xfrm>
          <a:prstGeom prst="rect">
            <a:avLst/>
          </a:prstGeom>
        </p:spPr>
      </p:pic>
      <p:sp>
        <p:nvSpPr>
          <p:cNvPr id="28" name="Textfeld 27"/>
          <p:cNvSpPr txBox="1"/>
          <p:nvPr/>
        </p:nvSpPr>
        <p:spPr>
          <a:xfrm>
            <a:off x="1775520" y="2016568"/>
            <a:ext cx="3528392" cy="2195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50"/>
              </a:lnSpc>
              <a:spcAft>
                <a:spcPts val="0"/>
              </a:spcAft>
              <a:buClr>
                <a:schemeClr val="accent2"/>
              </a:buClr>
            </a:pPr>
            <a:r>
              <a:rPr lang="de-CH" sz="2300" dirty="0" smtClean="0"/>
              <a:t>NTP-Fahne </a:t>
            </a:r>
            <a:r>
              <a:rPr lang="de-CH" dirty="0" smtClean="0"/>
              <a:t>(520cm), </a:t>
            </a:r>
            <a:br>
              <a:rPr lang="de-CH" dirty="0" smtClean="0"/>
            </a:br>
            <a:r>
              <a:rPr lang="de-CH" dirty="0" smtClean="0"/>
              <a:t>inkl. Zubehör</a:t>
            </a:r>
          </a:p>
          <a:p>
            <a:pPr marL="285750" lvl="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de-CH" dirty="0" smtClean="0"/>
              <a:t>Transporttasche</a:t>
            </a:r>
          </a:p>
          <a:p>
            <a:pPr marL="285750" lvl="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de-CH" dirty="0" smtClean="0"/>
              <a:t>Trageriemen</a:t>
            </a:r>
          </a:p>
          <a:p>
            <a:pPr marL="285750" lvl="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de-CH" dirty="0" smtClean="0"/>
              <a:t>Gestänge</a:t>
            </a:r>
          </a:p>
          <a:p>
            <a:pPr marL="285750" lvl="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de-CH" dirty="0" smtClean="0"/>
              <a:t>Kreuzfuss (19kg) und </a:t>
            </a:r>
            <a:r>
              <a:rPr lang="de-CH" dirty="0" err="1" smtClean="0"/>
              <a:t>Rotator</a:t>
            </a:r>
            <a:endParaRPr lang="de-CH" dirty="0" smtClean="0"/>
          </a:p>
          <a:p>
            <a:pPr marL="285750" lvl="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de-CH" dirty="0" smtClean="0"/>
              <a:t>Schraubenschlüssel (24mm)</a:t>
            </a:r>
            <a:endParaRPr lang="de-CH" dirty="0"/>
          </a:p>
        </p:txBody>
      </p:sp>
      <p:pic>
        <p:nvPicPr>
          <p:cNvPr id="29" name="Grafik 28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813" y="2466202"/>
            <a:ext cx="1537308" cy="648102"/>
          </a:xfrm>
          <a:prstGeom prst="rect">
            <a:avLst/>
          </a:prstGeom>
        </p:spPr>
      </p:pic>
      <p:sp>
        <p:nvSpPr>
          <p:cNvPr id="30" name="Textfeld 29"/>
          <p:cNvSpPr txBox="1"/>
          <p:nvPr/>
        </p:nvSpPr>
        <p:spPr>
          <a:xfrm>
            <a:off x="6528048" y="2038251"/>
            <a:ext cx="2399266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50"/>
              </a:lnSpc>
              <a:spcAft>
                <a:spcPts val="0"/>
              </a:spcAft>
              <a:buClr>
                <a:schemeClr val="accent2"/>
              </a:buClr>
            </a:pPr>
            <a:r>
              <a:rPr lang="de-CH" sz="2300" dirty="0" smtClean="0"/>
              <a:t>Wegweiser </a:t>
            </a:r>
            <a:r>
              <a:rPr lang="de-CH" dirty="0" smtClean="0"/>
              <a:t>(10x)</a:t>
            </a:r>
          </a:p>
        </p:txBody>
      </p:sp>
      <p:pic>
        <p:nvPicPr>
          <p:cNvPr id="31" name="Grafik 30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8" b="22627"/>
          <a:stretch/>
        </p:blipFill>
        <p:spPr bwMode="auto">
          <a:xfrm>
            <a:off x="6456040" y="4966192"/>
            <a:ext cx="2023440" cy="13374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Textfeld 31"/>
          <p:cNvSpPr txBox="1"/>
          <p:nvPr/>
        </p:nvSpPr>
        <p:spPr>
          <a:xfrm>
            <a:off x="6898599" y="4636302"/>
            <a:ext cx="2141992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50"/>
              </a:lnSpc>
              <a:spcAft>
                <a:spcPts val="0"/>
              </a:spcAft>
              <a:buClr>
                <a:schemeClr val="accent2"/>
              </a:buClr>
            </a:pPr>
            <a:r>
              <a:rPr lang="de-CH" sz="2300" dirty="0" smtClean="0"/>
              <a:t>Absperrband </a:t>
            </a:r>
          </a:p>
          <a:p>
            <a:pPr>
              <a:lnSpc>
                <a:spcPts val="2750"/>
              </a:lnSpc>
              <a:spcAft>
                <a:spcPts val="0"/>
              </a:spcAft>
              <a:buClr>
                <a:schemeClr val="accent2"/>
              </a:buClr>
            </a:pPr>
            <a:r>
              <a:rPr lang="de-CH" dirty="0" smtClean="0"/>
              <a:t>               (500m) </a:t>
            </a:r>
            <a:endParaRPr lang="de-CH" sz="2300" dirty="0" smtClean="0"/>
          </a:p>
        </p:txBody>
      </p:sp>
    </p:spTree>
    <p:extLst>
      <p:ext uri="{BB962C8B-B14F-4D97-AF65-F5344CB8AC3E}">
        <p14:creationId xmlns:p14="http://schemas.microsoft.com/office/powerpoint/2010/main" val="109806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äsentation BE de">
  <a:themeElements>
    <a:clrScheme name="Kanton Bern">
      <a:dk1>
        <a:sysClr val="windowText" lastClr="000000"/>
      </a:dk1>
      <a:lt1>
        <a:sysClr val="window" lastClr="FFFFFF"/>
      </a:lt1>
      <a:dk2>
        <a:srgbClr val="63737B"/>
      </a:dk2>
      <a:lt2>
        <a:srgbClr val="B1B9BD"/>
      </a:lt2>
      <a:accent1>
        <a:srgbClr val="3C505A"/>
      </a:accent1>
      <a:accent2>
        <a:srgbClr val="96D7F0"/>
      </a:accent2>
      <a:accent3>
        <a:srgbClr val="A0C7A0"/>
      </a:accent3>
      <a:accent4>
        <a:srgbClr val="E1D2C6"/>
      </a:accent4>
      <a:accent5>
        <a:srgbClr val="644B41"/>
      </a:accent5>
      <a:accent6>
        <a:srgbClr val="FF0000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 BE.potx" id="{5D63DB8A-61DC-4347-95C2-954EDE98153D}" vid="{8E2C8323-E180-4588-992C-6124B4818E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 BE de</Template>
  <TotalTime>0</TotalTime>
  <Words>403</Words>
  <Application>Microsoft Office PowerPoint</Application>
  <PresentationFormat>Breitbild</PresentationFormat>
  <Paragraphs>100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3" baseType="lpstr">
      <vt:lpstr>Arial</vt:lpstr>
      <vt:lpstr>Präsentation BE de</vt:lpstr>
      <vt:lpstr>Notfalltreffpunkte Kanton Bern  (NTP BE)</vt:lpstr>
      <vt:lpstr>Anmerkungen</vt:lpstr>
      <vt:lpstr>Material: Ausrüstung und Schutz Personal (1/2)</vt:lpstr>
      <vt:lpstr>Material: Ausrüstung und Schutz Personal (2/2) </vt:lpstr>
      <vt:lpstr>Material: Informations- und Kommunikationstechnik</vt:lpstr>
      <vt:lpstr>Material: Beleuchtung</vt:lpstr>
      <vt:lpstr>Material: Stromerzeugung / Betriebsstoffe (1/2)</vt:lpstr>
      <vt:lpstr>Material: Stromerzeugung / Betriebsstoffe (2/2)</vt:lpstr>
      <vt:lpstr>Material: Verkehrs- und Personenlenkung</vt:lpstr>
      <vt:lpstr>Material: Verpackungsmaterial</vt:lpstr>
      <vt:lpstr>Kontakt</vt:lpstr>
    </vt:vector>
  </TitlesOfParts>
  <Company>Kanton Bern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Notfalltreffpunkte Kanton Bern  (NTP BE)</dc:title>
  <dc:creator>Mangiarratti Daniela</dc:creator>
  <cp:lastModifiedBy>Mangiarratti Daniela, SID-BSM-AB</cp:lastModifiedBy>
  <cp:revision>11</cp:revision>
  <cp:lastPrinted>2018-09-06T06:44:02Z</cp:lastPrinted>
  <dcterms:created xsi:type="dcterms:W3CDTF">2020-01-20T13:20:40Z</dcterms:created>
  <dcterms:modified xsi:type="dcterms:W3CDTF">2022-03-16T09:20:06Z</dcterms:modified>
</cp:coreProperties>
</file>