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handoutMasterIdLst>
    <p:handoutMasterId r:id="rId14"/>
  </p:handoutMasterIdLst>
  <p:sldIdLst>
    <p:sldId id="264" r:id="rId2"/>
    <p:sldId id="338" r:id="rId3"/>
    <p:sldId id="355" r:id="rId4"/>
    <p:sldId id="356" r:id="rId5"/>
    <p:sldId id="294" r:id="rId6"/>
    <p:sldId id="302" r:id="rId7"/>
    <p:sldId id="323" r:id="rId8"/>
    <p:sldId id="295" r:id="rId9"/>
    <p:sldId id="339" r:id="rId10"/>
    <p:sldId id="362" r:id="rId11"/>
    <p:sldId id="281" r:id="rId1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66FF"/>
    <a:srgbClr val="3399FF"/>
    <a:srgbClr val="00CCFF"/>
    <a:srgbClr val="FF9900"/>
    <a:srgbClr val="EA161F"/>
    <a:srgbClr val="33CCCC"/>
    <a:srgbClr val="F1A165"/>
    <a:srgbClr val="99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41523" autoAdjust="0"/>
  </p:normalViewPr>
  <p:slideViewPr>
    <p:cSldViewPr showGuides="1">
      <p:cViewPr varScale="1">
        <p:scale>
          <a:sx n="51" d="100"/>
          <a:sy n="51" d="100"/>
        </p:scale>
        <p:origin x="276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249029"/>
            <a:ext cx="4282476" cy="336706"/>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092527" y="249029"/>
            <a:ext cx="1232669" cy="336706"/>
          </a:xfrm>
          <a:prstGeom prst="rect">
            <a:avLst/>
          </a:prstGeom>
        </p:spPr>
        <p:txBody>
          <a:bodyPr vert="horz" lIns="0" tIns="0" rIns="0" bIns="0" rtlCol="0"/>
          <a:lstStyle>
            <a:lvl1pPr algn="r">
              <a:defRPr sz="1200"/>
            </a:lvl1pPr>
          </a:lstStyle>
          <a:p>
            <a:fld id="{EEC665CA-D682-48EC-95D2-126FD6449D65}" type="datetime1">
              <a:rPr lang="de-CH" sz="900" smtClean="0"/>
              <a:t>31.08.2021</a:t>
            </a:fld>
            <a:endParaRPr lang="de-CH" sz="900"/>
          </a:p>
        </p:txBody>
      </p:sp>
      <p:sp>
        <p:nvSpPr>
          <p:cNvPr id="4" name="Fußzeilenplatzhalter 3"/>
          <p:cNvSpPr>
            <a:spLocks noGrp="1"/>
          </p:cNvSpPr>
          <p:nvPr>
            <p:ph type="ftr" sz="quarter" idx="2"/>
          </p:nvPr>
        </p:nvSpPr>
        <p:spPr>
          <a:xfrm>
            <a:off x="472479" y="9215733"/>
            <a:ext cx="4282476" cy="359690"/>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092527" y="9215735"/>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504825" y="1352550"/>
            <a:ext cx="6035675" cy="3395663"/>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68425" y="9731762"/>
            <a:ext cx="2210808" cy="194876"/>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14612" y="9731762"/>
            <a:ext cx="863510" cy="194876"/>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66621" y="5041490"/>
            <a:ext cx="5511501" cy="422124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192602" y="462286"/>
            <a:ext cx="2076877" cy="201618"/>
          </a:xfrm>
          <a:prstGeom prst="rect">
            <a:avLst/>
          </a:prstGeom>
        </p:spPr>
        <p:txBody>
          <a:bodyPr vert="horz" lIns="0" tIns="0" rIns="0" bIns="0" rtlCol="0"/>
          <a:lstStyle>
            <a:lvl1pPr algn="r">
              <a:defRPr sz="900"/>
            </a:lvl1pPr>
          </a:lstStyle>
          <a:p>
            <a:fld id="{A17AAF7D-4283-4014-80F4-26E915FEACF8}" type="datetime1">
              <a:rPr lang="de-CH" smtClean="0"/>
              <a:t>31.08.2021</a:t>
            </a:fld>
            <a:endParaRPr lang="de-CH" dirty="0"/>
          </a:p>
        </p:txBody>
      </p:sp>
      <p:sp>
        <p:nvSpPr>
          <p:cNvPr id="18" name="Kopfzeilenplatzhalter 17"/>
          <p:cNvSpPr>
            <a:spLocks noGrp="1"/>
          </p:cNvSpPr>
          <p:nvPr>
            <p:ph type="hdr" sz="quarter"/>
          </p:nvPr>
        </p:nvSpPr>
        <p:spPr>
          <a:xfrm>
            <a:off x="757978" y="468975"/>
            <a:ext cx="3220500" cy="194929"/>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05590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Bei der Einführung der NTP</a:t>
            </a:r>
            <a:r>
              <a:rPr lang="de-CH" sz="1100" kern="1200" baseline="0" dirty="0" smtClean="0">
                <a:solidFill>
                  <a:schemeClr val="tx1"/>
                </a:solidFill>
                <a:effectLst/>
                <a:latin typeface="+mn-lt"/>
                <a:ea typeface="+mn-ea"/>
                <a:cs typeface="+mn-cs"/>
              </a:rPr>
              <a:t> </a:t>
            </a:r>
            <a:r>
              <a:rPr lang="de-CH" sz="1100" kern="1200" dirty="0" smtClean="0">
                <a:solidFill>
                  <a:schemeClr val="tx1"/>
                </a:solidFill>
                <a:effectLst/>
                <a:latin typeface="+mn-lt"/>
                <a:ea typeface="+mn-ea"/>
                <a:cs typeface="+mn-cs"/>
              </a:rPr>
              <a:t>kommt den Gemeinden eine Schlüsselrolle zu. Denn niemand kennt die lokalen Gegebenheiten besser und ist im Ereignisfall schneller vor Ort als die Gemeinde selbst. Selbstverständlich können die Gemeinden aber auf die tatkräftige Unterstützung des Kantons setzen.</a:t>
            </a:r>
          </a:p>
          <a:p>
            <a:pPr marL="171450" indent="-171450">
              <a:buFont typeface="Arial" panose="020B0604020202020204" pitchFamily="34" charset="0"/>
              <a:buChar char="•"/>
            </a:pP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Eine Vorgehens-Empfehlung</a:t>
            </a:r>
            <a:r>
              <a:rPr lang="de-CH" sz="1100" kern="1200" baseline="0" dirty="0" smtClean="0">
                <a:solidFill>
                  <a:schemeClr val="tx1"/>
                </a:solidFill>
                <a:effectLst/>
                <a:latin typeface="+mn-lt"/>
                <a:ea typeface="+mn-ea"/>
                <a:cs typeface="+mn-cs"/>
              </a:rPr>
              <a:t> zur Umsetzung des NTP-Projekts in den Gemeinden finden Sie in der BSIG vom Dez. 2020 (https://www.bsig.jgk.be.ch/bsig-2010-web/bsig/fileDownload?fileId=4060)</a:t>
            </a: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CH"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CH" baseline="0" dirty="0" smtClean="0">
                <a:sym typeface="Wingdings" panose="05000000000000000000" pitchFamily="2" charset="2"/>
              </a:rPr>
              <a:t> Mehr Informationen und Projektunterlagen siehe www.be.ch/ntp</a:t>
            </a:r>
            <a:endParaRPr lang="de-CH" sz="11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426914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310119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10986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CH" sz="1100" kern="1200" dirty="0" smtClean="0">
                <a:solidFill>
                  <a:schemeClr val="tx1"/>
                </a:solidFill>
                <a:effectLst/>
                <a:latin typeface="+mn-lt"/>
                <a:ea typeface="+mn-ea"/>
                <a:cs typeface="+mn-cs"/>
              </a:rPr>
              <a:t>Die Notfalltreffpunkte sind ein zusätzliches Angebot im kommunalen Bevölkerungsschutz, um die Sicherheit der Bevölkerung im Ereignisfall zu erhöhen, v.a. dann, wenn ihre Selbstvorsorge nicht mehr greift oder wenn es schwierig ist, die Kommunikation mit den Behörden und den Blaulichtorganisationen sicherzustellen. In ihrer Grundform haben sie eine «Leuchtturmfunktion»</a:t>
            </a:r>
          </a:p>
          <a:p>
            <a:r>
              <a:rPr lang="de-CH" sz="11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e-CH" sz="1100" kern="1200" dirty="0" smtClean="0">
                <a:solidFill>
                  <a:schemeClr val="tx1"/>
                </a:solidFill>
                <a:effectLst/>
                <a:latin typeface="+mn-lt"/>
                <a:ea typeface="+mn-ea"/>
                <a:cs typeface="+mn-cs"/>
              </a:rPr>
              <a:t>Denn</a:t>
            </a:r>
            <a:r>
              <a:rPr lang="de-CH" sz="1100" kern="1200" baseline="0" dirty="0" smtClean="0">
                <a:solidFill>
                  <a:schemeClr val="tx1"/>
                </a:solidFill>
                <a:effectLst/>
                <a:latin typeface="+mn-lt"/>
                <a:ea typeface="+mn-ea"/>
                <a:cs typeface="+mn-cs"/>
              </a:rPr>
              <a:t> b</a:t>
            </a:r>
            <a:r>
              <a:rPr lang="de-CH" sz="1100" kern="1200" dirty="0" smtClean="0">
                <a:solidFill>
                  <a:schemeClr val="tx1"/>
                </a:solidFill>
                <a:effectLst/>
                <a:latin typeface="+mn-lt"/>
                <a:ea typeface="+mn-ea"/>
                <a:cs typeface="+mn-cs"/>
              </a:rPr>
              <a:t>esonders wenn Infrastrukturen ausfallen, wird es brenzlig – so z.B. die Stromversorgung. Unsere heutige Gesellschaft ist ohne Strom nicht funktionsfähig. Nicht nur der Strom zum Wohnen und Arbeiten fehlt, sondern auch unzählige, teilweise zentrale Dienstleistungen wie beispielsweise die Telekommunikation, der Zahlungsverkehr oder die Versorgung mit Treibstoff oder Trinkwasser entfallen oder werden zumindest massiv beeinträchtigt. Strommangel und Stromausfall stellen somit ernstzunehmende Gefährdungen für die betroffene Bevölkerung dar. Im schlimmsten Fall ist sogar mit Todesopfern zu rechnen, beispielsweise bei Verkehrs- oder Haushaltsunfällen, Bränden, oder weil medizinische Notfälle durch fehlende Alarmierungsmöglichkeiten nicht rechtzeitig versorgt werden können.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b="0" i="0" kern="1200" dirty="0" smtClean="0">
                <a:solidFill>
                  <a:schemeClr val="tx1"/>
                </a:solidFill>
                <a:effectLst/>
                <a:latin typeface="+mn-lt"/>
                <a:ea typeface="+mn-ea"/>
                <a:cs typeface="+mn-cs"/>
              </a:rPr>
              <a:t>Im Ereignisfall nehmen die Gemeinden die</a:t>
            </a:r>
            <a:r>
              <a:rPr lang="de-CH" sz="1100" b="0" i="0" kern="1200" baseline="0" dirty="0" smtClean="0">
                <a:solidFill>
                  <a:schemeClr val="tx1"/>
                </a:solidFill>
                <a:effectLst/>
                <a:latin typeface="+mn-lt"/>
                <a:ea typeface="+mn-ea"/>
                <a:cs typeface="+mn-cs"/>
              </a:rPr>
              <a:t> NTP</a:t>
            </a:r>
            <a:r>
              <a:rPr lang="de-CH" sz="1100" b="0" i="0" kern="1200" dirty="0" smtClean="0">
                <a:solidFill>
                  <a:schemeClr val="tx1"/>
                </a:solidFill>
                <a:effectLst/>
                <a:latin typeface="+mn-lt"/>
                <a:ea typeface="+mn-ea"/>
                <a:cs typeface="+mn-cs"/>
              </a:rPr>
              <a:t> im</a:t>
            </a:r>
            <a:r>
              <a:rPr lang="de-CH" sz="1100" b="0" i="0" kern="1200" baseline="0" dirty="0" smtClean="0">
                <a:solidFill>
                  <a:schemeClr val="tx1"/>
                </a:solidFill>
                <a:effectLst/>
                <a:latin typeface="+mn-lt"/>
                <a:ea typeface="+mn-ea"/>
                <a:cs typeface="+mn-cs"/>
              </a:rPr>
              <a:t> Schadensgebiet koordiniert in</a:t>
            </a:r>
            <a:r>
              <a:rPr lang="de-CH" sz="1100" b="0" i="0" kern="1200" dirty="0" smtClean="0">
                <a:solidFill>
                  <a:schemeClr val="tx1"/>
                </a:solidFill>
                <a:effectLst/>
                <a:latin typeface="+mn-lt"/>
                <a:ea typeface="+mn-ea"/>
                <a:cs typeface="+mn-cs"/>
              </a:rPr>
              <a:t> Betrieb (vgl. Anhang 6  bzw. 4 zum NTP-Konzept &gt; via www.be.ch/ntp). Sie stehen danach der Bevölkerung als Anlauf- und Informationsstellen zur Verfügung.</a:t>
            </a:r>
            <a:endParaRPr lang="de-CH"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de-CH"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Als Vorbild dienten: «Katastrophen-Leuchttürme» in Berlin, DE (2012-2015) und die Pilotprojekte «Notfalltreffpunkte» in den </a:t>
            </a:r>
            <a:r>
              <a:rPr lang="de-CH" dirty="0" err="1" smtClean="0"/>
              <a:t>Kt</a:t>
            </a:r>
            <a:r>
              <a:rPr lang="de-CH" dirty="0" smtClean="0"/>
              <a:t>. AG und SO (2015–2020)</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Umsetzung </a:t>
            </a:r>
            <a:r>
              <a:rPr lang="de-CH" dirty="0" err="1" smtClean="0"/>
              <a:t>Kt</a:t>
            </a:r>
            <a:r>
              <a:rPr lang="de-CH" dirty="0" smtClean="0"/>
              <a:t>. SO: </a:t>
            </a:r>
            <a:r>
              <a:rPr lang="de-CH" baseline="0" dirty="0" smtClean="0"/>
              <a:t>31. Oktober 2019 (139 Standorte)</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baseline="0" dirty="0" smtClean="0"/>
              <a:t>Umsetzung </a:t>
            </a:r>
            <a:r>
              <a:rPr lang="de-CH" baseline="0" dirty="0" err="1" smtClean="0"/>
              <a:t>Kt</a:t>
            </a:r>
            <a:r>
              <a:rPr lang="de-CH" baseline="0" dirty="0" smtClean="0"/>
              <a:t>. AG: 15. Oktober 2020 (299 Standorte)</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b="0" i="0" kern="1200" dirty="0" smtClean="0">
                <a:solidFill>
                  <a:schemeClr val="tx1"/>
                </a:solidFill>
                <a:effectLst/>
                <a:latin typeface="+mn-lt"/>
                <a:ea typeface="+mn-ea"/>
                <a:cs typeface="+mn-cs"/>
              </a:rPr>
              <a:t>Auch</a:t>
            </a:r>
            <a:r>
              <a:rPr lang="de-CH" sz="1100" b="0" i="0" kern="1200" baseline="0" dirty="0" smtClean="0">
                <a:solidFill>
                  <a:schemeClr val="tx1"/>
                </a:solidFill>
                <a:effectLst/>
                <a:latin typeface="+mn-lt"/>
                <a:ea typeface="+mn-ea"/>
                <a:cs typeface="+mn-cs"/>
              </a:rPr>
              <a:t> der Kanton Nidwalden (11 Standorte), die Stadt Zug (8 Standorte) und der Kanton Schaffhausen haben mittlerweile NTP in den Gemeinden eingerichtet. Andere Kantone folgen. Ziel ist eine schweizweite Umsetzung des Konzepts.</a:t>
            </a:r>
          </a:p>
          <a:p>
            <a:pPr marL="1778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Der Kanton Bern ist der erste grosse Kanton, der das Projekt </a:t>
            </a:r>
            <a:r>
              <a:rPr lang="de-CH" dirty="0" smtClean="0"/>
              <a:t>umsetzt. Der Start </a:t>
            </a:r>
            <a:r>
              <a:rPr lang="de-CH" sz="1100" kern="1200" dirty="0" smtClean="0">
                <a:solidFill>
                  <a:schemeClr val="tx1"/>
                </a:solidFill>
                <a:effectLst/>
                <a:latin typeface="+mn-lt"/>
                <a:ea typeface="+mn-ea"/>
                <a:cs typeface="+mn-cs"/>
              </a:rPr>
              <a:t>erfolgte im </a:t>
            </a:r>
            <a:r>
              <a:rPr lang="de-CH" sz="1100" kern="1200" baseline="0" dirty="0" smtClean="0">
                <a:solidFill>
                  <a:schemeClr val="tx1"/>
                </a:solidFill>
                <a:effectLst/>
                <a:latin typeface="+mn-lt"/>
                <a:ea typeface="+mn-ea"/>
                <a:cs typeface="+mn-cs"/>
              </a:rPr>
              <a:t>Frühling 2017: </a:t>
            </a:r>
            <a:r>
              <a:rPr lang="de-CH" sz="1100" kern="1200" dirty="0" smtClean="0">
                <a:solidFill>
                  <a:schemeClr val="tx1"/>
                </a:solidFill>
                <a:effectLst/>
                <a:latin typeface="+mn-lt"/>
                <a:ea typeface="+mn-ea"/>
                <a:cs typeface="+mn-cs"/>
              </a:rPr>
              <a:t>Konzept-Erarbeitung</a:t>
            </a:r>
            <a:r>
              <a:rPr lang="de-CH" sz="1100" kern="1200" baseline="0" dirty="0" smtClean="0">
                <a:solidFill>
                  <a:schemeClr val="tx1"/>
                </a:solidFill>
                <a:effectLst/>
                <a:latin typeface="+mn-lt"/>
                <a:ea typeface="+mn-ea"/>
                <a:cs typeface="+mn-cs"/>
              </a:rPr>
              <a:t> </a:t>
            </a:r>
            <a:r>
              <a:rPr lang="de-CH" sz="1100" kern="1200" dirty="0" smtClean="0">
                <a:solidFill>
                  <a:schemeClr val="tx1"/>
                </a:solidFill>
                <a:effectLst/>
                <a:latin typeface="+mn-lt"/>
                <a:ea typeface="+mn-ea"/>
                <a:cs typeface="+mn-cs"/>
              </a:rPr>
              <a:t>in enger Zusammenarbeit mit den 8 Pilotgemeinden (</a:t>
            </a:r>
            <a:r>
              <a:rPr lang="de-CH" dirty="0" smtClean="0"/>
              <a:t>Belp, Bern, Lauterbrunnen, Ostermundigen, </a:t>
            </a:r>
            <a:r>
              <a:rPr lang="de-CH" dirty="0" err="1" smtClean="0"/>
              <a:t>Schwarzenburg</a:t>
            </a:r>
            <a:r>
              <a:rPr lang="de-CH" dirty="0" smtClean="0"/>
              <a:t>, Spiez, Thun und Wohlen)</a:t>
            </a:r>
            <a:r>
              <a:rPr lang="de-CH" sz="1100" kern="1200" dirty="0" smtClean="0">
                <a:solidFill>
                  <a:schemeClr val="tx1"/>
                </a:solidFill>
                <a:effectLst/>
                <a:latin typeface="+mn-lt"/>
                <a:ea typeface="+mn-ea"/>
                <a:cs typeface="+mn-cs"/>
              </a:rPr>
              <a:t>, den Kantonen Aargau und Solothurn und dem Bundesamt für Bevölkerungsschutz (BABS)</a:t>
            </a:r>
            <a:r>
              <a:rPr lang="de-CH" sz="1100" kern="1200" baseline="0" dirty="0" smtClean="0">
                <a:solidFill>
                  <a:schemeClr val="tx1"/>
                </a:solidFill>
                <a:effectLst/>
                <a:latin typeface="+mn-lt"/>
                <a:ea typeface="+mn-ea"/>
                <a:cs typeface="+mn-cs"/>
              </a:rPr>
              <a:t> </a:t>
            </a:r>
            <a:r>
              <a:rPr lang="de-CH" sz="1100" kern="1200" baseline="0" dirty="0" smtClean="0">
                <a:solidFill>
                  <a:schemeClr val="tx1"/>
                </a:solidFill>
                <a:effectLst/>
                <a:latin typeface="+mn-lt"/>
                <a:ea typeface="+mn-ea"/>
                <a:cs typeface="+mn-cs"/>
                <a:sym typeface="Wingdings" panose="05000000000000000000" pitchFamily="2" charset="2"/>
              </a:rPr>
              <a:t> 8 Gemeinden mit verschiedenen Ressourcen, Bevölkerungsbedürfnissen usw., </a:t>
            </a:r>
            <a:r>
              <a:rPr lang="de-CH" dirty="0" smtClean="0"/>
              <a:t>um den unterschiedlichen kommunalen Bedürfnissen in der operativen Umsetzung möglichst gut Rechnung zu tragen </a:t>
            </a:r>
          </a:p>
          <a:p>
            <a:pPr marL="0" indent="0">
              <a:buFont typeface="Arial" panose="020B0604020202020204" pitchFamily="34" charset="0"/>
              <a:buNone/>
            </a:pPr>
            <a:endParaRPr lang="de-CH" dirty="0" smtClean="0"/>
          </a:p>
          <a:p>
            <a:pPr marL="171450" indent="-171450">
              <a:buFont typeface="Arial" panose="020B0604020202020204" pitchFamily="34" charset="0"/>
              <a:buChar char="•"/>
            </a:pPr>
            <a:r>
              <a:rPr lang="de-CH" dirty="0" smtClean="0"/>
              <a:t>Die Gemeinden werden gesetzlich </a:t>
            </a:r>
            <a:r>
              <a:rPr lang="de-CH" u="sng" dirty="0" smtClean="0"/>
              <a:t>nicht</a:t>
            </a:r>
            <a:r>
              <a:rPr lang="de-CH" dirty="0" smtClean="0"/>
              <a:t> zur Einrichtung von NTP verpflichtet </a:t>
            </a:r>
          </a:p>
          <a:p>
            <a:pPr marL="171450" indent="-171450">
              <a:buFont typeface="Arial" panose="020B0604020202020204" pitchFamily="34" charset="0"/>
              <a:buChar char="•"/>
            </a:pPr>
            <a:endParaRPr lang="de-CH"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Das BSM liefert das «Rüstzeug» für die Umsetzung in Form von Konzept, Material und Umsetzungshilfen</a:t>
            </a: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CH"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08599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kern="1200" dirty="0" smtClean="0">
                <a:solidFill>
                  <a:schemeClr val="tx1"/>
                </a:solidFill>
                <a:effectLst/>
                <a:latin typeface="+mn-lt"/>
                <a:ea typeface="+mn-ea"/>
                <a:cs typeface="+mn-cs"/>
              </a:rPr>
              <a:t>Für den Einsatz von NTP stehen Gefährdungsereignisse mit grossem Schadensausmass wie </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dirty="0" smtClean="0">
                <a:solidFill>
                  <a:schemeClr val="tx1"/>
                </a:solidFill>
                <a:effectLst/>
                <a:latin typeface="+mn-lt"/>
                <a:ea typeface="+mn-ea"/>
                <a:cs typeface="+mn-cs"/>
              </a:rPr>
              <a:t>ein mehrtägiger, grossflächiger Stromausfall,</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dirty="0" smtClean="0">
                <a:solidFill>
                  <a:schemeClr val="tx1"/>
                </a:solidFill>
                <a:effectLst/>
                <a:latin typeface="+mn-lt"/>
                <a:ea typeface="+mn-ea"/>
                <a:cs typeface="+mn-cs"/>
              </a:rPr>
              <a:t>ein Erdbeben oder </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dirty="0" smtClean="0">
                <a:solidFill>
                  <a:schemeClr val="tx1"/>
                </a:solidFill>
                <a:effectLst/>
                <a:latin typeface="+mn-lt"/>
                <a:ea typeface="+mn-ea"/>
                <a:cs typeface="+mn-cs"/>
              </a:rPr>
              <a:t>ein schweres Unwetter </a:t>
            </a:r>
          </a:p>
          <a:p>
            <a:pPr marL="1778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CH" sz="1100" kern="1200" dirty="0" smtClean="0">
                <a:solidFill>
                  <a:schemeClr val="tx1"/>
                </a:solidFill>
                <a:effectLst/>
                <a:latin typeface="+mn-lt"/>
                <a:ea typeface="+mn-ea"/>
                <a:cs typeface="+mn-cs"/>
              </a:rPr>
              <a:t>im Vordergrund. Denn diese können die Bevölkerung und ihre Lebensgrundlagen schwer treffen. </a:t>
            </a:r>
          </a:p>
          <a:p>
            <a:pPr marL="1778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dirty="0" smtClean="0">
              <a:solidFill>
                <a:schemeClr val="tx1"/>
              </a:solidFill>
              <a:effectLst/>
              <a:latin typeface="+mn-lt"/>
              <a:ea typeface="+mn-ea"/>
              <a:cs typeface="+mn-cs"/>
            </a:endParaRP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dirty="0" smtClean="0">
                <a:solidFill>
                  <a:schemeClr val="tx1"/>
                </a:solidFill>
                <a:effectLst/>
                <a:latin typeface="+mn-lt"/>
                <a:ea typeface="+mn-ea"/>
                <a:cs typeface="+mn-cs"/>
              </a:rPr>
              <a:t>Und</a:t>
            </a:r>
            <a:r>
              <a:rPr lang="de-CH" sz="1100" kern="1200" baseline="0" dirty="0" smtClean="0">
                <a:solidFill>
                  <a:schemeClr val="tx1"/>
                </a:solidFill>
                <a:effectLst/>
                <a:latin typeface="+mn-lt"/>
                <a:ea typeface="+mn-ea"/>
                <a:cs typeface="+mn-cs"/>
              </a:rPr>
              <a:t> dass diese Ereignisse durchaus eintreten, zeigte sich u.a. </a:t>
            </a:r>
          </a:p>
          <a:p>
            <a:pPr marL="1778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baseline="0" dirty="0" smtClean="0">
              <a:solidFill>
                <a:schemeClr val="tx1"/>
              </a:solidFill>
              <a:effectLst/>
              <a:latin typeface="+mn-lt"/>
              <a:ea typeface="+mn-ea"/>
              <a:cs typeface="+mn-cs"/>
            </a:endParaRPr>
          </a:p>
          <a:p>
            <a:pPr marL="528638"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baseline="0" dirty="0" smtClean="0">
                <a:solidFill>
                  <a:schemeClr val="tx1"/>
                </a:solidFill>
                <a:effectLst/>
                <a:latin typeface="+mn-lt"/>
                <a:ea typeface="+mn-ea"/>
                <a:cs typeface="+mn-cs"/>
              </a:rPr>
              <a:t>am 15. März 2021, als ein Erdbeben der Stärke 3.3 auf der Richterskala die Erde im Umfeld der Stadt Bern zum Beben brachte. Etwas mehr als einen Monat zuvor gab es bereits ein ähnlich starkes Beben in Bremgarten;</a:t>
            </a:r>
          </a:p>
          <a:p>
            <a:pPr marL="528638"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baseline="0" dirty="0" smtClean="0">
                <a:solidFill>
                  <a:schemeClr val="tx1"/>
                </a:solidFill>
                <a:effectLst/>
                <a:latin typeface="+mn-lt"/>
                <a:ea typeface="+mn-ea"/>
                <a:cs typeface="+mn-cs"/>
              </a:rPr>
              <a:t>am 30. März 2021, als ein Softwarefehler das Mobilfunknetz der Swisscom lahmlegte und das Telefonieren über das Mobilfunknetz, das Versenden von Kurznachrichten sowie die Nutzung des mobilen Internets schweizweit am Nachmittag während 15min nicht mehr möglich war;</a:t>
            </a:r>
          </a:p>
          <a:p>
            <a:pPr marL="528638" lvl="2" indent="-171450">
              <a:buFont typeface="Arial" panose="020B0604020202020204" pitchFamily="34" charset="0"/>
              <a:buChar char="•"/>
            </a:pPr>
            <a:r>
              <a:rPr lang="de-CH" sz="1100" b="0" i="0" kern="1200" dirty="0" smtClean="0">
                <a:solidFill>
                  <a:schemeClr val="tx1"/>
                </a:solidFill>
                <a:effectLst/>
                <a:latin typeface="+mn-lt"/>
                <a:ea typeface="+mn-ea"/>
                <a:cs typeface="+mn-cs"/>
              </a:rPr>
              <a:t>am 26. Mai 2020, als Gespräche über das Mobilfunknetz von Swisscom drei Stunden lang nicht möglich waren, und auch das Festnetz nur eingeschränkt funktionierte.</a:t>
            </a:r>
            <a:r>
              <a:rPr lang="de-CH" sz="1100" b="0" i="0" kern="1200" baseline="0" dirty="0" smtClean="0">
                <a:solidFill>
                  <a:schemeClr val="tx1"/>
                </a:solidFill>
                <a:effectLst/>
                <a:latin typeface="+mn-lt"/>
                <a:ea typeface="+mn-ea"/>
                <a:cs typeface="+mn-cs"/>
              </a:rPr>
              <a:t> </a:t>
            </a:r>
            <a:r>
              <a:rPr lang="de-CH" sz="1100" b="0" i="0" kern="1200" dirty="0" smtClean="0">
                <a:solidFill>
                  <a:schemeClr val="tx1"/>
                </a:solidFill>
                <a:effectLst/>
                <a:latin typeface="+mn-lt"/>
                <a:ea typeface="+mn-ea"/>
                <a:cs typeface="+mn-cs"/>
              </a:rPr>
              <a:t>Einzelne Kantone wie Zug, Basel-Landschaft und Obwalden meldeten damals über die Alarm-App </a:t>
            </a:r>
            <a:r>
              <a:rPr lang="de-CH" sz="1100" b="0" i="0" kern="1200" dirty="0" err="1" smtClean="0">
                <a:solidFill>
                  <a:schemeClr val="tx1"/>
                </a:solidFill>
                <a:effectLst/>
                <a:latin typeface="+mn-lt"/>
                <a:ea typeface="+mn-ea"/>
                <a:cs typeface="+mn-cs"/>
              </a:rPr>
              <a:t>Alertswiss</a:t>
            </a:r>
            <a:r>
              <a:rPr lang="de-CH" sz="1100" b="0" i="0" kern="1200" dirty="0" smtClean="0">
                <a:solidFill>
                  <a:schemeClr val="tx1"/>
                </a:solidFill>
                <a:effectLst/>
                <a:latin typeface="+mn-lt"/>
                <a:ea typeface="+mn-ea"/>
                <a:cs typeface="+mn-cs"/>
              </a:rPr>
              <a:t>, dass Notfallnummern und Polizeizentralen deswegen nicht erreichbar seien.</a:t>
            </a:r>
          </a:p>
          <a:p>
            <a:pPr marL="528638" lvl="2" indent="-171450">
              <a:buFont typeface="Arial" panose="020B0604020202020204" pitchFamily="34" charset="0"/>
              <a:buChar char="•"/>
            </a:pPr>
            <a:endParaRPr lang="de-CH" sz="1100" kern="1200" dirty="0" smtClean="0">
              <a:solidFill>
                <a:schemeClr val="tx1"/>
              </a:solidFill>
              <a:effectLst/>
              <a:latin typeface="+mn-lt"/>
              <a:ea typeface="+mn-ea"/>
              <a:cs typeface="+mn-cs"/>
            </a:endParaRPr>
          </a:p>
          <a:p>
            <a:pPr marL="349250" lvl="1" indent="-171450">
              <a:buFont typeface="Arial" panose="020B0604020202020204" pitchFamily="34" charset="0"/>
              <a:buChar char="•"/>
            </a:pPr>
            <a:r>
              <a:rPr lang="de-CH" sz="1100" kern="1200" dirty="0" smtClean="0">
                <a:solidFill>
                  <a:schemeClr val="tx1"/>
                </a:solidFill>
                <a:effectLst/>
                <a:latin typeface="+mn-lt"/>
                <a:ea typeface="+mn-ea"/>
                <a:cs typeface="+mn-cs"/>
              </a:rPr>
              <a:t>Der Abschlussbericht der Sicherheitsverbundsübung 2014</a:t>
            </a:r>
            <a:r>
              <a:rPr lang="de-CH" sz="1100" kern="1200" baseline="0" dirty="0" smtClean="0">
                <a:solidFill>
                  <a:schemeClr val="tx1"/>
                </a:solidFill>
                <a:effectLst/>
                <a:latin typeface="+mn-lt"/>
                <a:ea typeface="+mn-ea"/>
                <a:cs typeface="+mn-cs"/>
              </a:rPr>
              <a:t> (</a:t>
            </a:r>
            <a:r>
              <a:rPr lang="de-CH" sz="1100" kern="1200" dirty="0" smtClean="0">
                <a:solidFill>
                  <a:schemeClr val="tx1"/>
                </a:solidFill>
                <a:effectLst/>
                <a:latin typeface="+mn-lt"/>
                <a:ea typeface="+mn-ea"/>
                <a:cs typeface="+mn-cs"/>
              </a:rPr>
              <a:t>SVU 14) fasst zusammen: «Bei einem Stromausfall von mehr als vier Stunden wäre seitens der BORS </a:t>
            </a:r>
            <a:r>
              <a:rPr lang="de-CH" sz="1100" i="1" kern="1200" dirty="0" smtClean="0">
                <a:solidFill>
                  <a:schemeClr val="tx1"/>
                </a:solidFill>
                <a:effectLst/>
                <a:latin typeface="+mn-lt"/>
                <a:ea typeface="+mn-ea"/>
                <a:cs typeface="+mn-cs"/>
              </a:rPr>
              <a:t>(Anm.: </a:t>
            </a:r>
            <a:r>
              <a:rPr lang="de-CH" sz="1100" b="0" i="1" kern="1200" dirty="0" smtClean="0">
                <a:solidFill>
                  <a:schemeClr val="tx1"/>
                </a:solidFill>
                <a:effectLst/>
                <a:latin typeface="+mn-lt"/>
                <a:ea typeface="+mn-ea"/>
                <a:cs typeface="+mn-cs"/>
              </a:rPr>
              <a:t>Behörden und Organisationen für Rettung und Sicherheit= Blaulichtorganisationen) </a:t>
            </a:r>
            <a:r>
              <a:rPr lang="de-CH" sz="1100" kern="1200" dirty="0" smtClean="0">
                <a:solidFill>
                  <a:schemeClr val="tx1"/>
                </a:solidFill>
                <a:effectLst/>
                <a:latin typeface="+mn-lt"/>
                <a:ea typeface="+mn-ea"/>
                <a:cs typeface="+mn-cs"/>
              </a:rPr>
              <a:t>die übliche Alarmierung via Telefon und Internet nicht mehr zu garantieren.» Zudem zeigte die SVU 14, dass «von den untersuchten IKT nur jene den Anforderungen genügten, welche für den Stromausfall ausgelegt sind: Bernradio, FIS Heer, </a:t>
            </a:r>
            <a:r>
              <a:rPr lang="de-CH" sz="1100" kern="1200" dirty="0" err="1" smtClean="0">
                <a:solidFill>
                  <a:schemeClr val="tx1"/>
                </a:solidFill>
                <a:effectLst/>
                <a:latin typeface="+mn-lt"/>
                <a:ea typeface="+mn-ea"/>
                <a:cs typeface="+mn-cs"/>
              </a:rPr>
              <a:t>Notfunk</a:t>
            </a:r>
            <a:r>
              <a:rPr lang="de-CH" sz="1100" kern="1200" dirty="0" smtClean="0">
                <a:solidFill>
                  <a:schemeClr val="tx1"/>
                </a:solidFill>
                <a:effectLst/>
                <a:latin typeface="+mn-lt"/>
                <a:ea typeface="+mn-ea"/>
                <a:cs typeface="+mn-cs"/>
              </a:rPr>
              <a:t> EDA, POLYCOM und das (analoge) Festnetz für Telefonie.»</a:t>
            </a:r>
          </a:p>
          <a:p>
            <a:pPr marL="177800" lvl="1" indent="0">
              <a:buFont typeface="Arial" panose="020B0604020202020204" pitchFamily="34" charset="0"/>
              <a:buNone/>
            </a:pPr>
            <a:endParaRPr lang="de-CH" sz="1100" kern="1200" dirty="0" smtClean="0">
              <a:solidFill>
                <a:schemeClr val="tx1"/>
              </a:solidFill>
              <a:effectLst/>
              <a:latin typeface="+mn-lt"/>
              <a:ea typeface="+mn-ea"/>
              <a:cs typeface="+mn-cs"/>
            </a:endParaRPr>
          </a:p>
          <a:p>
            <a:pPr marL="349250" lvl="1" indent="-171450">
              <a:buFont typeface="Arial" panose="020B0604020202020204" pitchFamily="34" charset="0"/>
              <a:buChar char="•"/>
            </a:pPr>
            <a:r>
              <a:rPr lang="de-CH" sz="1100" kern="1200" dirty="0" smtClean="0">
                <a:solidFill>
                  <a:schemeClr val="tx1"/>
                </a:solidFill>
                <a:effectLst/>
                <a:latin typeface="+mn-lt"/>
                <a:ea typeface="+mn-ea"/>
                <a:cs typeface="+mn-cs"/>
              </a:rPr>
              <a:t>Wie die vorgenannten</a:t>
            </a:r>
            <a:r>
              <a:rPr lang="de-CH" sz="1100" kern="1200" baseline="0" dirty="0" smtClean="0">
                <a:solidFill>
                  <a:schemeClr val="tx1"/>
                </a:solidFill>
                <a:effectLst/>
                <a:latin typeface="+mn-lt"/>
                <a:ea typeface="+mn-ea"/>
                <a:cs typeface="+mn-cs"/>
              </a:rPr>
              <a:t> Beispiele und die Einschätzung der Fachexpertinnen und -experten von Bund und Kantonen zeigen, ist ein längerer Ausfall der Stromversorgung ein sehr realistisches Szenario. Kein Telefonieren mit dem Handy, der gewohnte Zugriff aufs Internet geht ebenfalls nicht mehr, der Zahlungsverkehr ist lahmgelegt – kurzum: Es geht nichts mehr.</a:t>
            </a:r>
            <a:endParaRPr lang="de-CH"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de-DE" sz="11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308599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smtClean="0"/>
              <a:t>Um eine möglichst flächendeckende Verteilung über den Kanton zu gewährleisten, hat das BSM eine provisorische</a:t>
            </a:r>
            <a:r>
              <a:rPr lang="de-CH" baseline="0" dirty="0" smtClean="0"/>
              <a:t> </a:t>
            </a:r>
            <a:r>
              <a:rPr lang="de-CH" dirty="0" smtClean="0"/>
              <a:t>Standortplanung entworfen. Diese orientiert sich unter anderem am aktuellen Poststellennetz und den damit verbundenen Vorgaben des Bundes in Bezug auf die Erreichbarkeit.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e-CH"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dirty="0" smtClean="0"/>
              <a:t>Die vom BSM definierten NTP-Gemeinden sind als</a:t>
            </a:r>
            <a:r>
              <a:rPr lang="de-CH" baseline="0" dirty="0" smtClean="0"/>
              <a:t> </a:t>
            </a:r>
            <a:r>
              <a:rPr lang="de-CH" dirty="0" smtClean="0"/>
              <a:t>Vorschlag anzusehen; der definitive Entscheid wird durch Gemeindebehörde gefällt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100" kern="1200" baseline="0" dirty="0" smtClean="0">
                <a:solidFill>
                  <a:schemeClr val="tx1"/>
                </a:solidFill>
                <a:effectLst/>
                <a:latin typeface="+mn-lt"/>
                <a:ea typeface="+mn-ea"/>
                <a:cs typeface="+mn-cs"/>
              </a:rPr>
              <a:t>Anders als in den Kantonen SO oder AG werden kommunale Gebäude/Räumlichkeiten, in denen die NTP aufgebaut werden, nicht fix mit einer NTP-Tafel o.ä. versehen, sondern es werden im Ereignisfall Fahnen und Wegweiser zur Signalisation eingesetzt; die NTP bleiben somit mobil, d.h. flexibel genug, um sich den Umständen im Ereignis anzupassen (z.B. wenn der NTP-Standort wegen der aktuellen Gefährdungslage plötzlich verlegt werden müsste)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100" kern="1200" baseline="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100" kern="1200" baseline="0" dirty="0" smtClean="0">
                <a:solidFill>
                  <a:schemeClr val="tx1"/>
                </a:solidFill>
                <a:effectLst/>
                <a:latin typeface="+mn-lt"/>
                <a:ea typeface="+mn-ea"/>
                <a:cs typeface="+mn-cs"/>
              </a:rPr>
              <a:t>NTP sind </a:t>
            </a:r>
            <a:r>
              <a:rPr lang="de-CH" dirty="0" smtClean="0"/>
              <a:t>«grenzübergreifend» über RFO-Gebiete möglich</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dirty="0" smtClean="0"/>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à"/>
              <a:tabLst/>
              <a:defRPr/>
            </a:pPr>
            <a:r>
              <a:rPr lang="de-CH" dirty="0" smtClean="0">
                <a:sym typeface="Wingdings" panose="05000000000000000000" pitchFamily="2" charset="2"/>
              </a:rPr>
              <a:t>keine</a:t>
            </a:r>
            <a:r>
              <a:rPr lang="de-CH" baseline="0" dirty="0" smtClean="0">
                <a:sym typeface="Wingdings" panose="05000000000000000000" pitchFamily="2" charset="2"/>
              </a:rPr>
              <a:t> Aufteilung nach Verwaltungskreisen (VK) oder anderen Kriterien! (d.h. nicht alle VK haben gleich viele NTP) </a:t>
            </a: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à"/>
              <a:tabLst/>
              <a:defRPr/>
            </a:pPr>
            <a:r>
              <a:rPr lang="de-CH" baseline="0" dirty="0" smtClean="0">
                <a:sym typeface="Wingdings" panose="05000000000000000000" pitchFamily="2" charset="2"/>
              </a:rPr>
              <a:t>Positionierung innerhalb der VK rein nach Erreichbarkeit</a:t>
            </a:r>
          </a:p>
          <a:p>
            <a:pPr marL="0" marR="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de-CH" sz="1100" kern="1200" baseline="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dirty="0" smtClean="0"/>
              <a:t>Die prov. Standortplanung (Stand 2019) ist einsehbar unter www.be.ch/ntp</a:t>
            </a:r>
            <a:r>
              <a:rPr lang="de-CH" baseline="0" dirty="0" smtClean="0"/>
              <a:t> &gt; </a:t>
            </a:r>
            <a:r>
              <a:rPr lang="de-CH" sz="1100" i="1" kern="1200" dirty="0" smtClean="0">
                <a:solidFill>
                  <a:schemeClr val="tx1"/>
                </a:solidFill>
                <a:latin typeface="+mn-lt"/>
                <a:ea typeface="+mn-ea"/>
                <a:cs typeface="+mn-cs"/>
              </a:rPr>
              <a:t>Provisorische Standorte nach Verwaltungskreisen </a:t>
            </a:r>
            <a:r>
              <a:rPr lang="de-CH" sz="1100" kern="1200" dirty="0" smtClean="0">
                <a:solidFill>
                  <a:schemeClr val="tx1"/>
                </a:solidFill>
                <a:latin typeface="+mn-lt"/>
                <a:ea typeface="+mn-ea"/>
                <a:cs typeface="+mn-cs"/>
              </a:rPr>
              <a:t>bzw. </a:t>
            </a:r>
            <a:r>
              <a:rPr lang="de-CH" sz="1100" i="1" kern="1200" dirty="0" smtClean="0">
                <a:solidFill>
                  <a:schemeClr val="tx1"/>
                </a:solidFill>
                <a:latin typeface="+mn-lt"/>
                <a:ea typeface="+mn-ea"/>
                <a:cs typeface="+mn-cs"/>
              </a:rPr>
              <a:t>Provisorische Standortplanung auf interaktiver Karte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dirty="0" smtClean="0"/>
          </a:p>
          <a:p>
            <a:pPr marL="0" indent="0">
              <a:buFont typeface="Arial" panose="020B0604020202020204" pitchFamily="34" charset="0"/>
              <a:buNone/>
            </a:pP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198838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b="0" i="0" kern="1200" dirty="0" smtClean="0">
                <a:solidFill>
                  <a:schemeClr val="tx1"/>
                </a:solidFill>
                <a:effectLst/>
                <a:latin typeface="+mn-lt"/>
                <a:ea typeface="+mn-ea"/>
                <a:cs typeface="+mn-cs"/>
              </a:rPr>
              <a:t>Was bietet ein NTP im dem einzelnen</a:t>
            </a:r>
            <a:r>
              <a:rPr lang="de-CH" sz="1100" b="0" i="0" kern="1200" baseline="0" dirty="0" smtClean="0">
                <a:solidFill>
                  <a:schemeClr val="tx1"/>
                </a:solidFill>
                <a:effectLst/>
                <a:latin typeface="+mn-lt"/>
                <a:ea typeface="+mn-ea"/>
                <a:cs typeface="+mn-cs"/>
              </a:rPr>
              <a:t> Bürger bzw. der einzelnen Bürgerin im </a:t>
            </a:r>
            <a:r>
              <a:rPr lang="de-CH" sz="1100" b="0" i="0" kern="1200" dirty="0" smtClean="0">
                <a:solidFill>
                  <a:schemeClr val="tx1"/>
                </a:solidFill>
                <a:effectLst/>
                <a:latin typeface="+mn-lt"/>
                <a:ea typeface="+mn-ea"/>
                <a:cs typeface="+mn-cs"/>
              </a:rPr>
              <a:t>Ereignisfall? NTP sind vielseitig einsetzbar, doch in ihrer Grundfunktion stellen sie primär die Information und Kommunikation für die Bevölkerung sicher</a:t>
            </a:r>
            <a:r>
              <a:rPr lang="de-CH" sz="1100" b="0" i="0" kern="1200" baseline="0" dirty="0" smtClean="0">
                <a:solidFill>
                  <a:schemeClr val="tx1"/>
                </a:solidFill>
                <a:effectLst/>
                <a:latin typeface="+mn-lt"/>
                <a:ea typeface="+mn-ea"/>
                <a:cs typeface="+mn-cs"/>
              </a:rPr>
              <a:t> (denn fehlende Informationen verunsichern die betroffene Bevölkerung enorm)</a:t>
            </a:r>
            <a:endParaRPr lang="de-CH"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e-CH" sz="1100" b="0" i="0" kern="1200" dirty="0" smtClean="0">
                <a:solidFill>
                  <a:schemeClr val="tx1"/>
                </a:solidFill>
                <a:effectLst/>
                <a:latin typeface="+mn-lt"/>
                <a:ea typeface="+mn-ea"/>
                <a:cs typeface="+mn-cs"/>
              </a:rPr>
              <a:t>Nebst der Informationsverbreitung durch Sirenen, Radio- und TV-Durchsagen sowie der </a:t>
            </a:r>
            <a:r>
              <a:rPr lang="de-CH" sz="1100" b="0" i="0" kern="1200" dirty="0" err="1" smtClean="0">
                <a:solidFill>
                  <a:schemeClr val="tx1"/>
                </a:solidFill>
                <a:effectLst/>
                <a:latin typeface="+mn-lt"/>
                <a:ea typeface="+mn-ea"/>
                <a:cs typeface="+mn-cs"/>
              </a:rPr>
              <a:t>Alertswiss</a:t>
            </a:r>
            <a:r>
              <a:rPr lang="de-CH" sz="1100" b="0" i="0" kern="1200" dirty="0" smtClean="0">
                <a:solidFill>
                  <a:schemeClr val="tx1"/>
                </a:solidFill>
                <a:effectLst/>
                <a:latin typeface="+mn-lt"/>
                <a:ea typeface="+mn-ea"/>
                <a:cs typeface="+mn-cs"/>
              </a:rPr>
              <a:t>-App sind die NTP also eine weitere Möglichkeit, im Falle eines Grossereignisses die Bevölkerung rechtzeitig zu informieren. Oder falls die</a:t>
            </a:r>
            <a:r>
              <a:rPr lang="de-CH" sz="1100" b="0" i="0" kern="1200" baseline="0" dirty="0" smtClean="0">
                <a:solidFill>
                  <a:schemeClr val="tx1"/>
                </a:solidFill>
                <a:effectLst/>
                <a:latin typeface="+mn-lt"/>
                <a:ea typeface="+mn-ea"/>
                <a:cs typeface="+mn-cs"/>
              </a:rPr>
              <a:t> normalen Informationskanäle ausfallen, ersetzen die NTP diese sogar ganz</a:t>
            </a:r>
            <a:endParaRPr lang="de-CH" sz="11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CH" sz="11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b="0" i="0" kern="1200" dirty="0" smtClean="0">
                <a:solidFill>
                  <a:schemeClr val="tx1"/>
                </a:solidFill>
                <a:effectLst/>
                <a:latin typeface="+mn-lt"/>
                <a:ea typeface="+mn-ea"/>
                <a:cs typeface="+mn-cs"/>
              </a:rPr>
              <a:t>Jeder NTP verfügt über 2 POLYCOM-Funkgeräte,</a:t>
            </a:r>
            <a:r>
              <a:rPr lang="de-CH" sz="1100" b="0" i="0" kern="1200" baseline="0" dirty="0" smtClean="0">
                <a:solidFill>
                  <a:schemeClr val="tx1"/>
                </a:solidFill>
                <a:effectLst/>
                <a:latin typeface="+mn-lt"/>
                <a:ea typeface="+mn-ea"/>
                <a:cs typeface="+mn-cs"/>
              </a:rPr>
              <a:t> mit denen man bei Bedarf stromnetzunabhängig Notrufe absetzen kann (bzw. es hat 1 POLYCOM für den Funkbetrieb innerhalb der verschiedenen, sich in Betrieb befindlichen NTP sowie deren FO und ZSO und 1 weiteres als Verbindung zur regionalen Einsatzzentrale der Kantonspolizei, um Notrufe absetzen zu können). Die </a:t>
            </a:r>
            <a:r>
              <a:rPr lang="de-CH" sz="1100" kern="1200" dirty="0" smtClean="0">
                <a:solidFill>
                  <a:schemeClr val="tx1"/>
                </a:solidFill>
                <a:effectLst/>
                <a:latin typeface="+mn-lt"/>
                <a:ea typeface="+mn-ea"/>
                <a:cs typeface="+mn-cs"/>
              </a:rPr>
              <a:t>Möglichkeit, Notrufe absetzen zu können,</a:t>
            </a:r>
            <a:r>
              <a:rPr lang="de-CH" sz="1100" kern="1200" baseline="0" dirty="0" smtClean="0">
                <a:solidFill>
                  <a:schemeClr val="tx1"/>
                </a:solidFill>
                <a:effectLst/>
                <a:latin typeface="+mn-lt"/>
                <a:ea typeface="+mn-ea"/>
                <a:cs typeface="+mn-cs"/>
              </a:rPr>
              <a:t> ist zentral</a:t>
            </a:r>
            <a:endParaRPr lang="de-CH"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dirty="0" smtClean="0">
                <a:solidFill>
                  <a:schemeClr val="tx1"/>
                </a:solidFill>
                <a:effectLst/>
                <a:latin typeface="+mn-lt"/>
                <a:ea typeface="+mn-ea"/>
                <a:cs typeface="+mn-cs"/>
              </a:rPr>
              <a:t>Bei Bedarf können auch weitere Dienstleistungen</a:t>
            </a:r>
            <a:r>
              <a:rPr lang="de-CH" sz="1100" kern="1200" baseline="0" dirty="0" smtClean="0">
                <a:solidFill>
                  <a:schemeClr val="tx1"/>
                </a:solidFill>
                <a:effectLst/>
                <a:latin typeface="+mn-lt"/>
                <a:ea typeface="+mn-ea"/>
                <a:cs typeface="+mn-cs"/>
              </a:rPr>
              <a:t> angeboten werden, sogenannte «</a:t>
            </a:r>
            <a:r>
              <a:rPr lang="de-CH" sz="1100" kern="1200" baseline="0" dirty="0" smtClean="0">
                <a:solidFill>
                  <a:schemeClr val="tx1"/>
                </a:solidFill>
                <a:effectLst/>
                <a:latin typeface="+mn-lt"/>
                <a:ea typeface="+mn-ea"/>
                <a:cs typeface="+mn-cs"/>
                <a:sym typeface="Wingdings" panose="05000000000000000000" pitchFamily="2" charset="2"/>
              </a:rPr>
              <a:t>optionale Erweiterungsleistungen», z.B. Nahrungsmittel- oder Trinkwasserabgabe, Notstrom für die Bevölkerung o.ä.</a:t>
            </a:r>
            <a:endParaRPr lang="de-CH"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sz="1100" kern="1200" baseline="0" dirty="0" smtClean="0">
                <a:solidFill>
                  <a:schemeClr val="tx1"/>
                </a:solidFill>
                <a:effectLst/>
                <a:latin typeface="+mn-lt"/>
                <a:ea typeface="+mn-ea"/>
                <a:cs typeface="+mn-cs"/>
              </a:rPr>
              <a:t>Anders als in den Kt. AG und SO dienen NTP </a:t>
            </a:r>
            <a:r>
              <a:rPr lang="de-CH" sz="1100" u="sng" kern="1200" baseline="0" dirty="0" smtClean="0">
                <a:solidFill>
                  <a:schemeClr val="tx1"/>
                </a:solidFill>
                <a:effectLst/>
                <a:latin typeface="+mn-lt"/>
                <a:ea typeface="+mn-ea"/>
                <a:cs typeface="+mn-cs"/>
              </a:rPr>
              <a:t>NICHT</a:t>
            </a:r>
            <a:r>
              <a:rPr lang="de-CH" sz="1100" kern="1200" baseline="0" dirty="0" smtClean="0">
                <a:solidFill>
                  <a:schemeClr val="tx1"/>
                </a:solidFill>
                <a:effectLst/>
                <a:latin typeface="+mn-lt"/>
                <a:ea typeface="+mn-ea"/>
                <a:cs typeface="+mn-cs"/>
              </a:rPr>
              <a:t> als Besammlungsplätze für Evakuierungen, da es für allfällige Evakuierungsszenarien bereits kantonale Planungen gibt und diese nicht übersteuert werden sollen.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08599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defRPr/>
            </a:pPr>
            <a:r>
              <a:rPr lang="de-CH" dirty="0" smtClean="0"/>
              <a:t>Die </a:t>
            </a:r>
            <a:r>
              <a:rPr lang="de-CH" dirty="0"/>
              <a:t>Zuständigkeiten im Zusammenhang mit der Planung, der Inbetriebnahme bzw. dem Betrieb von NTPs sind </a:t>
            </a:r>
            <a:r>
              <a:rPr lang="de-CH" dirty="0" err="1" smtClean="0"/>
              <a:t>empfohlenermassen</a:t>
            </a:r>
            <a:r>
              <a:rPr lang="de-CH" dirty="0" smtClean="0"/>
              <a:t> wie </a:t>
            </a:r>
            <a:r>
              <a:rPr lang="de-CH" dirty="0"/>
              <a:t>folgt geregelt:</a:t>
            </a:r>
          </a:p>
          <a:p>
            <a:pPr lvl="0">
              <a:defRPr/>
            </a:pPr>
            <a:endParaRPr lang="de-CH" dirty="0"/>
          </a:p>
          <a:p>
            <a:pPr marL="349250" lvl="1" indent="-171450">
              <a:buFont typeface="Arial" panose="020B0604020202020204" pitchFamily="34" charset="0"/>
              <a:buChar char="•"/>
              <a:defRPr/>
            </a:pPr>
            <a:r>
              <a:rPr lang="de-CH" dirty="0"/>
              <a:t>Die Gemeindebehörde fällt den politischen Entscheid, ob Notfalltreffpunkte in ihrem Gebiet eingeführt werden sollen. Sinnvollerweise geschieht dies in Absprache mit den umliegenden </a:t>
            </a:r>
            <a:r>
              <a:rPr lang="de-CH" dirty="0" smtClean="0"/>
              <a:t>Gemeinden</a:t>
            </a:r>
            <a:endParaRPr lang="de-CH" dirty="0"/>
          </a:p>
          <a:p>
            <a:pPr lvl="0">
              <a:defRPr/>
            </a:pPr>
            <a:endParaRPr lang="de-CH" dirty="0"/>
          </a:p>
          <a:p>
            <a:pPr marL="349250" lvl="1" indent="-171450">
              <a:buFont typeface="Arial" panose="020B0604020202020204" pitchFamily="34" charset="0"/>
              <a:buChar char="•"/>
              <a:defRPr/>
            </a:pPr>
            <a:r>
              <a:rPr lang="de-CH" dirty="0"/>
              <a:t>Gleichzeitig ist auch festzulegen, welchem Organ der kommunalen Stufe die Umsetzungsverantwortung übertragen wird. Hier bieten sich aus Sicht des BSM vor allem die Regionalen Führungsorgane (RFO) </a:t>
            </a:r>
            <a:r>
              <a:rPr lang="de-CH" dirty="0" smtClean="0"/>
              <a:t>an</a:t>
            </a:r>
            <a:endParaRPr lang="de-CH" dirty="0"/>
          </a:p>
          <a:p>
            <a:pPr>
              <a:defRPr/>
            </a:pPr>
            <a:endParaRPr lang="de-CH" dirty="0"/>
          </a:p>
          <a:p>
            <a:pPr marL="349250" lvl="1" indent="-171450">
              <a:buFont typeface="Arial" panose="020B0604020202020204" pitchFamily="34" charset="0"/>
              <a:buChar char="•"/>
              <a:defRPr/>
            </a:pPr>
            <a:r>
              <a:rPr lang="de-CH" dirty="0"/>
              <a:t>Im Einsatzfall geht es zuerst um das Aufgebot des Betriebspersonals. Im Hinblick auf eine möglichst rasche Inbetriebnahme, stammt dies mit Vorteil aus den Reihen der Gemeindeverwaltung. Dieses wird zu einem späteren Zeitpunkt durch Angehörige des Zivilschutzes ergänzt oder abgelöst (was die Durchhaltefähigkeit sichert). Es besteht je nach Ereignis und Ressourcen die Möglichkeit, weitere Helfende einzubinden (Frauen- oder Samariterverein, Freiwillige usw.)</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CH" sz="1100" b="0" i="1" kern="1200" baseline="0" dirty="0" smtClean="0">
              <a:solidFill>
                <a:srgbClr val="3366FF"/>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79380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Alle NTP verfügen über ein Grundausrüstungs-Set (4 RAKO-Kisten) und ein Notstromaggregat. Damit ist sichergestellt, dass die Notfalltreffpunkte selbst bei einem grossflächigen und langandauernden Stromausfall funktionieren – und durch ihre Beleuchtung schon von weitem für die Bevölkerung erkennbar sind («Leuchtturm-Funktion»)</a:t>
            </a:r>
          </a:p>
          <a:p>
            <a:pPr marL="0" indent="0">
              <a:buFont typeface="Arial" panose="020B0604020202020204" pitchFamily="34" charset="0"/>
              <a:buNone/>
            </a:pPr>
            <a:r>
              <a:rPr lang="fr-CH" sz="1100" kern="1200" dirty="0" smtClean="0">
                <a:solidFill>
                  <a:schemeClr val="tx1"/>
                </a:solidFill>
                <a:effectLst/>
                <a:latin typeface="+mn-lt"/>
                <a:ea typeface="+mn-ea"/>
                <a:cs typeface="+mn-cs"/>
              </a:rPr>
              <a:t> </a:t>
            </a: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Auch die Kommunikation mit den Behörden (dem Regionalen und Kantonalen Führungsorgan sowie mit den Blaulichtorganisationen ist bei einem Ausfall des regulären Stromnetzes sichergestellt. Die Notfalltreffpunkte sind nämlich in das gesamtschweizerische Sicherheitsfunknetz POLYCOM eingebunden, über das die Einsatzkräfte und Führungsebenen auf Stufe Gemeinde, Kanton und Bund kommunizieren.</a:t>
            </a:r>
          </a:p>
          <a:p>
            <a:pPr marL="0" indent="0">
              <a:buFont typeface="Arial" panose="020B0604020202020204" pitchFamily="34" charset="0"/>
              <a:buNone/>
            </a:pPr>
            <a:r>
              <a:rPr lang="fr-CH" sz="1100" kern="1200" dirty="0" smtClean="0">
                <a:solidFill>
                  <a:schemeClr val="tx1"/>
                </a:solidFill>
                <a:effectLst/>
                <a:latin typeface="+mn-lt"/>
                <a:ea typeface="+mn-ea"/>
                <a:cs typeface="+mn-cs"/>
              </a:rPr>
              <a:t> </a:t>
            </a:r>
            <a:endParaRPr lang="de-CH"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CH" sz="1100" kern="1200" dirty="0" smtClean="0">
                <a:solidFill>
                  <a:schemeClr val="tx1"/>
                </a:solidFill>
                <a:effectLst/>
                <a:latin typeface="+mn-lt"/>
                <a:ea typeface="+mn-ea"/>
                <a:cs typeface="+mn-cs"/>
              </a:rPr>
              <a:t>Zu Gunsten der raschen Verfügbarkeit im Ereignis, erfolgt die Einlagerung des Materials am NTP-Standort oder in unmittelbarer Nähe. </a:t>
            </a:r>
          </a:p>
          <a:p>
            <a:pPr marL="0" indent="0">
              <a:buFont typeface="Arial" panose="020B0604020202020204" pitchFamily="34" charset="0"/>
              <a:buNone/>
            </a:pPr>
            <a:r>
              <a:rPr lang="fr-CH" sz="1100" kern="1200" dirty="0" smtClean="0">
                <a:solidFill>
                  <a:schemeClr val="tx1"/>
                </a:solidFill>
                <a:effectLst/>
                <a:latin typeface="+mn-lt"/>
                <a:ea typeface="+mn-ea"/>
                <a:cs typeface="+mn-cs"/>
              </a:rPr>
              <a:t> </a:t>
            </a:r>
            <a:endParaRPr lang="de-CH" sz="1100" kern="1200" dirty="0" smtClean="0">
              <a:solidFill>
                <a:schemeClr val="tx1"/>
              </a:solidFill>
              <a:effectLst/>
              <a:latin typeface="+mn-lt"/>
              <a:ea typeface="+mn-ea"/>
              <a:cs typeface="+mn-cs"/>
            </a:endParaRPr>
          </a:p>
          <a:p>
            <a:pPr marL="171450" lvl="0" indent="-171450" fontAlgn="base">
              <a:spcBef>
                <a:spcPct val="30000"/>
              </a:spcBef>
              <a:spcAft>
                <a:spcPct val="0"/>
              </a:spcAft>
              <a:buFont typeface="Arial" panose="020B0604020202020204" pitchFamily="34" charset="0"/>
              <a:buChar char="•"/>
              <a:defRPr/>
            </a:pPr>
            <a:r>
              <a:rPr lang="de-CH" dirty="0">
                <a:sym typeface="Wingdings" panose="05000000000000000000" pitchFamily="2" charset="2"/>
              </a:rPr>
              <a:t>Das NTP-Material wird zentral durch das BSM beschafft (Finanzierung aus dem Ersatzbeitragsfonds  Schutz der Bevölkerung; gesamtkantonale Ausführung, jeder profitiert = solidarische Finanzierung). Die Kosten pro NTP belaufen sich auf rund CHF 3500</a:t>
            </a:r>
            <a:r>
              <a:rPr lang="de-CH" dirty="0" smtClean="0">
                <a:sym typeface="Wingdings" panose="05000000000000000000" pitchFamily="2" charset="2"/>
              </a:rPr>
              <a:t>.- (ohne POLYCOM), </a:t>
            </a:r>
            <a:r>
              <a:rPr lang="de-CH" dirty="0">
                <a:sym typeface="Wingdings" panose="05000000000000000000" pitchFamily="2" charset="2"/>
              </a:rPr>
              <a:t>wobei das Notstromaggregat mit über CHF 2000.- am stärksten ins Gewicht fällt.</a:t>
            </a:r>
          </a:p>
          <a:p>
            <a:pPr lvl="0" fontAlgn="base">
              <a:spcBef>
                <a:spcPct val="30000"/>
              </a:spcBef>
              <a:spcAft>
                <a:spcPct val="0"/>
              </a:spcAft>
              <a:defRPr/>
            </a:pPr>
            <a:endParaRPr lang="de-CH" dirty="0">
              <a:sym typeface="Wingdings" panose="05000000000000000000" pitchFamily="2" charset="2"/>
            </a:endParaRPr>
          </a:p>
          <a:p>
            <a:pPr marL="171450" indent="-171450">
              <a:buFont typeface="Arial" panose="020B0604020202020204" pitchFamily="34" charset="0"/>
              <a:buChar char="•"/>
            </a:pPr>
            <a:r>
              <a:rPr lang="de-CH" dirty="0"/>
              <a:t>Die durch das BSM beschafften NTP-Grundausrüstungs-Sets gehen bei der Übernahme in Bern als Zivilschutzmaterial in das Eigentum der regionalen ZSO über (Ausnahme: POLYCOM-Sortiment ist nur eine Leihgabe). Mit der Übernahme geht auch die Verantwortung für die Sicherstellung der Betriebsbereitschaft einher. Es steht der ZSO jedoch offen, die Wartung oder Teile davon durch die Gemeinden und somit durch diejenigen Personen ausführen zu lassen, die das betreffende Material auch im Einsatzfall in Betrieb nehmen werden.  </a:t>
            </a:r>
            <a:endParaRPr lang="de-CH" dirty="0">
              <a:sym typeface="Wingdings" panose="05000000000000000000" pitchFamily="2" charset="2"/>
            </a:endParaRPr>
          </a:p>
          <a:p>
            <a:pPr marL="171450" indent="-171450" fontAlgn="base">
              <a:spcBef>
                <a:spcPct val="30000"/>
              </a:spcBef>
              <a:spcAft>
                <a:spcPct val="0"/>
              </a:spcAft>
              <a:buFont typeface="Arial" panose="020B0604020202020204" pitchFamily="34" charset="0"/>
              <a:buChar char="•"/>
              <a:defRPr/>
            </a:pPr>
            <a:endParaRPr lang="de-CH" dirty="0">
              <a:sym typeface="Wingdings" panose="05000000000000000000" pitchFamily="2" charset="2"/>
            </a:endParaRPr>
          </a:p>
          <a:p>
            <a:pPr marL="171450" indent="-171450" fontAlgn="base">
              <a:spcBef>
                <a:spcPct val="30000"/>
              </a:spcBef>
              <a:spcAft>
                <a:spcPct val="0"/>
              </a:spcAft>
              <a:buFont typeface="Arial" panose="020B0604020202020204" pitchFamily="34" charset="0"/>
              <a:buChar char="•"/>
              <a:defRPr/>
            </a:pPr>
            <a:r>
              <a:rPr lang="de-CH" dirty="0">
                <a:sym typeface="Wingdings" panose="05000000000000000000" pitchFamily="2" charset="2"/>
              </a:rPr>
              <a:t>Der Bezug der Grundausrüstung ist kostenlos für die umsetzenden Gemeinden. (</a:t>
            </a:r>
            <a:r>
              <a:rPr lang="de-CH" dirty="0" smtClean="0">
                <a:sym typeface="Wingdings" panose="05000000000000000000" pitchFamily="2" charset="2"/>
              </a:rPr>
              <a:t>Folge-)</a:t>
            </a:r>
            <a:r>
              <a:rPr lang="de-CH" dirty="0">
                <a:sym typeface="Wingdings" panose="05000000000000000000" pitchFamily="2" charset="2"/>
              </a:rPr>
              <a:t>Kosten entstehen lediglich im Rahmen der Wartung und durch den Ersatz von Verbrauchsmaterial (z.B. Hygienematerial wie Masken, Handschuhe usw</a:t>
            </a:r>
            <a:r>
              <a:rPr lang="de-CH" dirty="0" smtClean="0">
                <a:sym typeface="Wingdings" panose="05000000000000000000" pitchFamily="2" charset="2"/>
              </a:rPr>
              <a:t>.).</a:t>
            </a:r>
          </a:p>
          <a:p>
            <a:pPr marL="171450" indent="-171450" fontAlgn="base">
              <a:spcBef>
                <a:spcPct val="30000"/>
              </a:spcBef>
              <a:spcAft>
                <a:spcPct val="0"/>
              </a:spcAft>
              <a:buFont typeface="Arial" panose="020B0604020202020204" pitchFamily="34" charset="0"/>
              <a:buChar char="•"/>
              <a:defRPr/>
            </a:pPr>
            <a:endParaRPr lang="de-CH" dirty="0" smtClean="0">
              <a:sym typeface="Wingdings" panose="05000000000000000000" pitchFamily="2" charset="2"/>
            </a:endParaRPr>
          </a:p>
          <a:p>
            <a:pPr marL="171450" indent="-171450" fontAlgn="base">
              <a:spcBef>
                <a:spcPct val="30000"/>
              </a:spcBef>
              <a:spcAft>
                <a:spcPct val="0"/>
              </a:spcAft>
              <a:buFont typeface="Arial" panose="020B0604020202020204" pitchFamily="34" charset="0"/>
              <a:buChar char="•"/>
              <a:defRPr/>
            </a:pPr>
            <a:r>
              <a:rPr lang="de-CH" dirty="0" smtClean="0">
                <a:sym typeface="Wingdings" panose="05000000000000000000" pitchFamily="2" charset="2"/>
              </a:rPr>
              <a:t>Eine detaillierte</a:t>
            </a:r>
            <a:r>
              <a:rPr lang="de-CH" baseline="0" dirty="0" smtClean="0">
                <a:sym typeface="Wingdings" panose="05000000000000000000" pitchFamily="2" charset="2"/>
              </a:rPr>
              <a:t> Auflistung des Materials finden Sie unter www.be.ch/ntp &gt; </a:t>
            </a:r>
            <a:r>
              <a:rPr lang="de-CH" i="1" baseline="0" dirty="0" smtClean="0">
                <a:sym typeface="Wingdings" panose="05000000000000000000" pitchFamily="2" charset="2"/>
              </a:rPr>
              <a:t>Anhänge zum Konzept NTP BE </a:t>
            </a:r>
            <a:r>
              <a:rPr lang="de-CH" baseline="0" dirty="0" smtClean="0">
                <a:sym typeface="Wingdings" panose="05000000000000000000" pitchFamily="2" charset="2"/>
              </a:rPr>
              <a:t>&gt; A3 (Materialliste) bzw. in der Präsentation unter &gt; </a:t>
            </a:r>
            <a:r>
              <a:rPr lang="de-CH" i="1" baseline="0" dirty="0" smtClean="0">
                <a:sym typeface="Wingdings" panose="05000000000000000000" pitchFamily="2" charset="2"/>
              </a:rPr>
              <a:t>Material</a:t>
            </a:r>
            <a:endParaRPr lang="de-CH" i="1"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358780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Die Realisierung des Projekts hat bereits begonnen. Die Medienkonferenz zu Lancierung hat am 6. Mai 2021 stattgefunden.</a:t>
            </a:r>
            <a:r>
              <a:rPr lang="de-CH" baseline="0" dirty="0" smtClean="0"/>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de-CH"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CH" dirty="0" smtClean="0"/>
              <a:t>Der</a:t>
            </a:r>
            <a:r>
              <a:rPr lang="de-CH" baseline="0" dirty="0" smtClean="0"/>
              <a:t> </a:t>
            </a:r>
            <a:r>
              <a:rPr lang="de-CH" dirty="0" smtClean="0"/>
              <a:t>aktuelle Stand der Umsetzung kann auf dem interkantonale Webauftritt www.notfalltreffpunkt.ch abgerufen werden.</a:t>
            </a:r>
            <a:r>
              <a:rPr lang="de-CH" baseline="0" dirty="0" smtClean="0"/>
              <a:t> Ziel ist, dass innerhalb von 1,5–2 Jahren alle NTP im Kanton Bern umgesetzt sind.</a:t>
            </a:r>
          </a:p>
          <a:p>
            <a:pPr marL="0" indent="0">
              <a:buFont typeface="Arial" panose="020B0604020202020204" pitchFamily="34" charset="0"/>
              <a:buNone/>
            </a:pPr>
            <a:endParaRPr lang="de-CH" baseline="0" dirty="0" smtClean="0"/>
          </a:p>
          <a:p>
            <a:pPr marL="171450" indent="-171450">
              <a:buFont typeface="Arial" panose="020B0604020202020204" pitchFamily="34" charset="0"/>
              <a:buChar char="•"/>
            </a:pPr>
            <a:r>
              <a:rPr lang="de-CH" baseline="0" dirty="0" smtClean="0"/>
              <a:t>Auch auf der BSM-Homepage werden Informationen zum Projekt abrufbar sein (in 2 Bereichen: </a:t>
            </a:r>
            <a:br>
              <a:rPr lang="de-CH" baseline="0" dirty="0" smtClean="0"/>
            </a:br>
            <a:r>
              <a:rPr lang="de-CH" baseline="0" dirty="0" smtClean="0"/>
              <a:t>1) Bevölkerung, </a:t>
            </a:r>
            <a:br>
              <a:rPr lang="de-CH" baseline="0" dirty="0" smtClean="0"/>
            </a:br>
            <a:r>
              <a:rPr lang="de-CH" baseline="0" dirty="0" smtClean="0"/>
              <a:t>2) Dokumente zur Projekt-Umsetzung für die Gemeinden)</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Es wurde ein kantonaler Info-Flyer erstellt, der an die umsetzenden Gemeinden abgegeben wird, damit dieser zeitnah an die Haushalte abgegeben werden kann. Der Flyer liegt auch in elektronischer Form vor, falls er zum Download angeboten werden soll.</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Um die Gemeinden bei ihren Informationsvorhaben zu unterstützen (Gestaltung von eigenen Merkblättern, Informationen auf dem Webauftritt der Gemeinde usw.), bietet das BSM folgende Elemente zum Download an</a:t>
            </a:r>
          </a:p>
          <a:p>
            <a:pPr marL="349250" lvl="1" indent="-171450">
              <a:buFont typeface="Arial" panose="020B0604020202020204" pitchFamily="34" charset="0"/>
              <a:buChar char="•"/>
            </a:pPr>
            <a:r>
              <a:rPr lang="de-CH" baseline="0" dirty="0" smtClean="0"/>
              <a:t>NTP-Logos (.</a:t>
            </a:r>
            <a:r>
              <a:rPr lang="de-CH" baseline="0" dirty="0" err="1" smtClean="0"/>
              <a:t>png</a:t>
            </a:r>
            <a:r>
              <a:rPr lang="de-CH" baseline="0" dirty="0" smtClean="0"/>
              <a:t>/.</a:t>
            </a:r>
            <a:r>
              <a:rPr lang="de-CH" baseline="0" dirty="0" err="1" smtClean="0"/>
              <a:t>jpg</a:t>
            </a:r>
            <a:r>
              <a:rPr lang="de-CH" baseline="0" dirty="0" smtClean="0"/>
              <a:t>) &gt; für .</a:t>
            </a:r>
            <a:r>
              <a:rPr lang="de-CH" baseline="0" dirty="0" err="1" smtClean="0"/>
              <a:t>eps</a:t>
            </a:r>
            <a:r>
              <a:rPr lang="de-CH" baseline="0" dirty="0" smtClean="0"/>
              <a:t>-/.ai-Dateien bitte anfragen</a:t>
            </a:r>
          </a:p>
          <a:p>
            <a:pPr marL="349250" lvl="1" indent="-171450">
              <a:buFont typeface="Arial" panose="020B0604020202020204" pitchFamily="34" charset="0"/>
              <a:buChar char="•"/>
            </a:pPr>
            <a:r>
              <a:rPr lang="de-CH" baseline="0" dirty="0" smtClean="0"/>
              <a:t>(Symbol-)Bilder (Material, Wegweiser usw.)</a:t>
            </a:r>
          </a:p>
          <a:p>
            <a:pPr marL="349250" lvl="1" indent="-171450">
              <a:buFont typeface="Arial" panose="020B0604020202020204" pitchFamily="34" charset="0"/>
              <a:buChar char="•"/>
            </a:pPr>
            <a:r>
              <a:rPr lang="de-CH" baseline="0" dirty="0" smtClean="0"/>
              <a:t>Icons (.</a:t>
            </a:r>
            <a:r>
              <a:rPr lang="de-CH" baseline="0" dirty="0" err="1" smtClean="0"/>
              <a:t>eps</a:t>
            </a:r>
            <a:r>
              <a:rPr lang="de-CH" baseline="0" dirty="0" smtClean="0"/>
              <a:t>/.ai) und Schriftarten Flyer (.</a:t>
            </a:r>
            <a:r>
              <a:rPr lang="de-CH" baseline="0" dirty="0" err="1" smtClean="0"/>
              <a:t>ttf</a:t>
            </a:r>
            <a:r>
              <a:rPr lang="de-CH" baseline="0" dirty="0" smtClean="0"/>
              <a:t>) &gt; bitte anfragen</a:t>
            </a:r>
          </a:p>
          <a:p>
            <a:pPr marL="349250" lvl="1" indent="-171450">
              <a:buFont typeface="Arial" panose="020B0604020202020204" pitchFamily="34" charset="0"/>
              <a:buChar char="•"/>
            </a:pPr>
            <a:endParaRPr lang="de-CH" baseline="0" dirty="0" smtClean="0"/>
          </a:p>
          <a:p>
            <a:pPr marL="349250" lvl="1" indent="-171450">
              <a:buFont typeface="Arial" panose="020B0604020202020204" pitchFamily="34" charset="0"/>
              <a:buChar char="•"/>
            </a:pPr>
            <a:endParaRPr lang="de-CH" baseline="0"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346448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p>
            <a:fld id="{D8188CD8-7FF1-4ED3-8276-926FEB01991B}" type="datetime4">
              <a:rPr lang="de-CH" smtClean="0"/>
              <a:t>31. August 2021</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8" name="Datumsplatzhalter 7"/>
          <p:cNvSpPr>
            <a:spLocks noGrp="1"/>
          </p:cNvSpPr>
          <p:nvPr>
            <p:ph type="dt" sz="half" idx="10"/>
          </p:nvPr>
        </p:nvSpPr>
        <p:spPr/>
        <p:txBody>
          <a:bodyPr/>
          <a:lstStyle/>
          <a:p>
            <a:fld id="{8DD1B167-7135-43F3-AEAE-A730821D191A}" type="datetime4">
              <a:rPr lang="de-CH" smtClean="0"/>
              <a:t>31. August 2021</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extLst mod="1">
    <p:ext uri="{DCECCB84-F9BA-43D5-87BE-67443E8EF086}">
      <p15:sldGuideLst xmlns:p15="http://schemas.microsoft.com/office/powerpoint/2012/main">
        <p15:guide id="1" pos="39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A4596CBD-DD5D-4F61-A35A-2BDD2301218D}" type="datetime4">
              <a:rPr lang="de-CH" smtClean="0"/>
              <a:t>31. August 2021</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1DF9B2EE-0AB2-4AEE-914F-EB9E33FEECB6}" type="datetime4">
              <a:rPr lang="de-CH" smtClean="0"/>
              <a:t>31. August 2021</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EAA4AD0E-3E40-4A4C-8A31-E1A9AB0C5623}" type="datetime4">
              <a:rPr lang="de-CH" smtClean="0"/>
              <a:t>31. August 2021</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Tree>
    <p:extLst>
      <p:ext uri="{BB962C8B-B14F-4D97-AF65-F5344CB8AC3E}">
        <p14:creationId xmlns:p14="http://schemas.microsoft.com/office/powerpoint/2010/main" val="24517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fld id="{3084B0DB-8B37-4DE6-B20E-758F84ADAD1D}" type="datetime4">
              <a:rPr lang="de-CH" smtClean="0"/>
              <a:t>31. August 2021</a:t>
            </a:fld>
            <a:endParaRPr lang="de-CH" dirty="0"/>
          </a:p>
        </p:txBody>
      </p:sp>
      <p:sp>
        <p:nvSpPr>
          <p:cNvPr id="7" name="Fußzeilenplatzhalter 6"/>
          <p:cNvSpPr>
            <a:spLocks noGrp="1"/>
          </p:cNvSpPr>
          <p:nvPr>
            <p:ph type="ftr" sz="quarter" idx="11"/>
          </p:nvPr>
        </p:nvSpPr>
        <p:spPr/>
        <p:txBody>
          <a:bodyPr/>
          <a:lstStyle/>
          <a:p>
            <a:r>
              <a:rPr lang="de-CH"/>
              <a:t>Klassifizierung: intern / vertraulich / geheim</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A74091E-89C7-4DA0-88E9-E17602D8A5F2}" type="datetime4">
              <a:rPr lang="de-CH" smtClean="0"/>
              <a:t>31. August 2021</a:t>
            </a:fld>
            <a:endParaRPr lang="de-CH" dirty="0"/>
          </a:p>
        </p:txBody>
      </p:sp>
      <p:sp>
        <p:nvSpPr>
          <p:cNvPr id="6" name="Fußzeilenplatzhalter 5"/>
          <p:cNvSpPr>
            <a:spLocks noGrp="1"/>
          </p:cNvSpPr>
          <p:nvPr>
            <p:ph type="ftr" sz="quarter" idx="11"/>
          </p:nvPr>
        </p:nvSpPr>
        <p:spPr/>
        <p:txBody>
          <a:bodyPr/>
          <a:lstStyle/>
          <a:p>
            <a:r>
              <a:rPr lang="de-CH"/>
              <a:t>Klassifizierung: intern / vertraulich / geheim</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hasCustomPrompt="1"/>
          </p:nvPr>
        </p:nvSpPr>
        <p:spPr>
          <a:xfrm>
            <a:off x="-240704" y="0"/>
            <a:ext cx="168696" cy="6858000"/>
          </a:xfrm>
          <a:solidFill>
            <a:srgbClr val="FFFFFF">
              <a:alpha val="69804"/>
            </a:srgbClr>
          </a:solidFill>
        </p:spPr>
        <p:txBody>
          <a:bodyPr vert="vert270" lIns="18000" rIns="18000" anchor="t"/>
          <a:lstStyle>
            <a:lvl1pPr algn="r">
              <a:defRPr sz="820">
                <a:solidFill>
                  <a:schemeClr val="bg2"/>
                </a:solidFill>
              </a:defRPr>
            </a:lvl1pPr>
          </a:lstStyle>
          <a:p>
            <a:pPr lvl="0"/>
            <a:r>
              <a:rPr lang="de-DE" dirty="0"/>
              <a:t>Helle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tx1"/>
                </a:solidFill>
              </a:defRPr>
            </a:lvl1pPr>
          </a:lstStyle>
          <a:p>
            <a:fld id="{5FE384C9-A36A-4C51-A757-4015A728520B}" type="datetime4">
              <a:rPr lang="de-CH" smtClean="0"/>
              <a:t>31. August 2021</a:t>
            </a:fld>
            <a:endParaRPr lang="de-CH" dirty="0"/>
          </a:p>
        </p:txBody>
      </p:sp>
      <p:sp>
        <p:nvSpPr>
          <p:cNvPr id="9" name="Fußzeilenplatzhalter 8"/>
          <p:cNvSpPr>
            <a:spLocks noGrp="1"/>
          </p:cNvSpPr>
          <p:nvPr>
            <p:ph type="ftr" sz="quarter" idx="11"/>
          </p:nvPr>
        </p:nvSpPr>
        <p:spPr/>
        <p:txBody>
          <a:bodyPr/>
          <a:lstStyle>
            <a:lvl1pPr>
              <a:defRPr>
                <a:solidFill>
                  <a:schemeClr val="tx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Tree>
    <p:extLst>
      <p:ext uri="{BB962C8B-B14F-4D97-AF65-F5344CB8AC3E}">
        <p14:creationId xmlns:p14="http://schemas.microsoft.com/office/powerpoint/2010/main" val="10096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hasCustomPrompt="1"/>
          </p:nvPr>
        </p:nvSpPr>
        <p:spPr>
          <a:xfrm>
            <a:off x="-240704" y="0"/>
            <a:ext cx="168696" cy="6858000"/>
          </a:xfrm>
          <a:solidFill>
            <a:schemeClr val="accent1">
              <a:alpha val="69804"/>
            </a:schemeClr>
          </a:solidFill>
        </p:spPr>
        <p:txBody>
          <a:bodyPr vert="vert270" lIns="18000" rIns="18000" anchor="t"/>
          <a:lstStyle>
            <a:lvl1pPr algn="r">
              <a:defRPr sz="820">
                <a:solidFill>
                  <a:schemeClr val="bg2"/>
                </a:solidFill>
              </a:defRPr>
            </a:lvl1pPr>
          </a:lstStyle>
          <a:p>
            <a:pPr lvl="0"/>
            <a:r>
              <a:rPr lang="de-DE" dirty="0"/>
              <a:t>Dunkle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0919DDA5-21C2-4B1D-B299-BF7B0E6DE0FE}" type="datetime4">
              <a:rPr lang="de-CH" smtClean="0"/>
              <a:t>31. August 2021</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chemeClr val="bg1"/>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bg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solidFill>
                  <a:schemeClr val="bg1"/>
                </a:solidFill>
              </a:defRPr>
            </a:lvl1pPr>
          </a:lstStyle>
          <a:p>
            <a:r>
              <a:rPr lang="de-CH" dirty="0"/>
              <a:t>Titel (maximal zwei Zeilen)</a:t>
            </a:r>
          </a:p>
        </p:txBody>
      </p:sp>
    </p:spTree>
    <p:extLst>
      <p:ext uri="{BB962C8B-B14F-4D97-AF65-F5344CB8AC3E}">
        <p14:creationId xmlns:p14="http://schemas.microsoft.com/office/powerpoint/2010/main" val="38918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D57004AA-1953-4520-AF13-C3721611799D}" type="datetime4">
              <a:rPr lang="de-CH" smtClean="0"/>
              <a:t>31. August 2021</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7065898A-FBA8-4654-9AF9-9F281D96F4A7}"/>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6862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2B1184E5-31D6-4FE5-BFC7-A07FAEBFE075}" type="datetime4">
              <a:rPr lang="de-CH" smtClean="0"/>
              <a:t>31. August 2021</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66AF1407-9677-43B2-AA44-E4B34470B35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3334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F69C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E370FF11-BE2C-4D33-A71B-8DA63E8A163E}" type="datetime4">
              <a:rPr lang="de-CH" smtClean="0"/>
              <a:t>31. August 2021</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3ECD3B7A-3879-440E-876B-C4404EACC6D4}"/>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5316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p>
            <a:fld id="{8F6544CA-0A33-40A7-B8DB-1E3475BC8352}" type="datetime4">
              <a:rPr lang="de-CH" smtClean="0"/>
              <a:t>31. August 2021</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0300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74B8EF3F-82B3-4CB2-B551-A5FCEA334651}" type="datetime4">
              <a:rPr lang="de-CH" smtClean="0"/>
              <a:t>31. August 2021</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1DFB08CE-F601-4561-962B-752A580B012A}" type="datetime4">
              <a:rPr lang="de-CH" smtClean="0"/>
              <a:t>31. August 2021</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336360" y="434133"/>
            <a:ext cx="2088232" cy="108000"/>
          </a:xfrm>
          <a:prstGeom prst="rect">
            <a:avLst/>
          </a:prstGeom>
        </p:spPr>
        <p:txBody>
          <a:bodyPr vert="horz" lIns="0" tIns="0" rIns="0" bIns="0" rtlCol="0" anchor="t" anchorCtr="0"/>
          <a:lstStyle>
            <a:lvl1pPr algn="l">
              <a:defRPr sz="820" baseline="0">
                <a:solidFill>
                  <a:schemeClr val="tx1"/>
                </a:solidFill>
              </a:defRPr>
            </a:lvl1pPr>
          </a:lstStyle>
          <a:p>
            <a:fld id="{25BFEB73-7DB0-4E1C-AD41-222EA41EE038}" type="datetime4">
              <a:rPr lang="de-CH" smtClean="0"/>
              <a:t>31. August 2021</a:t>
            </a:fld>
            <a:endParaRPr lang="de-CH" dirty="0"/>
          </a:p>
        </p:txBody>
      </p:sp>
      <p:sp>
        <p:nvSpPr>
          <p:cNvPr id="5" name="Fußzeilenplatzhalter 4"/>
          <p:cNvSpPr>
            <a:spLocks noGrp="1"/>
          </p:cNvSpPr>
          <p:nvPr>
            <p:ph type="ftr" sz="quarter" idx="3"/>
          </p:nvPr>
        </p:nvSpPr>
        <p:spPr>
          <a:xfrm>
            <a:off x="9336360" y="297071"/>
            <a:ext cx="2088232" cy="124409"/>
          </a:xfrm>
          <a:prstGeom prst="rect">
            <a:avLst/>
          </a:prstGeom>
        </p:spPr>
        <p:txBody>
          <a:bodyPr vert="horz" lIns="0" tIns="0" rIns="0" bIns="0" rtlCol="0" anchor="b" anchorCtr="0"/>
          <a:lstStyle>
            <a:lvl1pPr algn="l">
              <a:defRPr sz="820" baseline="0">
                <a:solidFill>
                  <a:schemeClr val="tx1"/>
                </a:solidFill>
              </a:defRPr>
            </a:lvl1pPr>
          </a:lstStyle>
          <a:p>
            <a:r>
              <a:rPr lang="de-CH"/>
              <a:t>Klassifizierung: intern / vertraulich / geheim</a:t>
            </a:r>
            <a:endParaRPr lang="de-CH" dirty="0"/>
          </a:p>
        </p:txBody>
      </p:sp>
      <p:sp>
        <p:nvSpPr>
          <p:cNvPr id="6" name="Foliennummernplatzhalter 5"/>
          <p:cNvSpPr>
            <a:spLocks noGrp="1"/>
          </p:cNvSpPr>
          <p:nvPr>
            <p:ph type="sldNum" sz="quarter" idx="4"/>
          </p:nvPr>
        </p:nvSpPr>
        <p:spPr>
          <a:xfrm>
            <a:off x="11496600" y="297072"/>
            <a:ext cx="321625" cy="108000"/>
          </a:xfrm>
          <a:prstGeom prst="rect">
            <a:avLst/>
          </a:prstGeom>
        </p:spPr>
        <p:txBody>
          <a:bodyPr vert="horz" lIns="0" tIns="0" rIns="0" bIns="0" rtlCol="0" anchor="t" anchorCtr="0"/>
          <a:lstStyle>
            <a:lvl1pPr algn="r">
              <a:defRPr sz="820" baseline="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3" name="Grafik 12">
            <a:extLst>
              <a:ext uri="{FF2B5EF4-FFF2-40B4-BE49-F238E27FC236}">
                <a16:creationId xmlns:a16="http://schemas.microsoft.com/office/drawing/2014/main" id="{BFEC6ACA-7650-4DEA-B34E-89DC63F8CE6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151" y="181525"/>
            <a:ext cx="1484308" cy="69526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8" r:id="rId3"/>
    <p:sldLayoutId id="2147483669" r:id="rId4"/>
    <p:sldLayoutId id="2147483671" r:id="rId5"/>
    <p:sldLayoutId id="2147483672" r:id="rId6"/>
    <p:sldLayoutId id="2147483668" r:id="rId7"/>
    <p:sldLayoutId id="2147483659" r:id="rId8"/>
    <p:sldLayoutId id="2147483673" r:id="rId9"/>
    <p:sldLayoutId id="2147483661" r:id="rId10"/>
    <p:sldLayoutId id="2147483674" r:id="rId11"/>
    <p:sldLayoutId id="2147483675" r:id="rId12"/>
    <p:sldLayoutId id="2147483665" r:id="rId13"/>
    <p:sldLayoutId id="2147483663" r:id="rId14"/>
    <p:sldLayoutId id="2147483664" r:id="rId15"/>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hyperlink" Target="http://www.notfalltreffpunkt.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72EC92AF-BA2C-4244-8EA3-0F0098C54E58}"/>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8328248" y="0"/>
            <a:ext cx="3876390" cy="6858000"/>
          </a:xfrm>
        </p:spPr>
      </p:pic>
      <p:sp>
        <p:nvSpPr>
          <p:cNvPr id="23" name="Textplatzhalter 22">
            <a:extLst>
              <a:ext uri="{FF2B5EF4-FFF2-40B4-BE49-F238E27FC236}">
                <a16:creationId xmlns:a16="http://schemas.microsoft.com/office/drawing/2014/main" id="{0CFF9163-28A2-4007-A406-CC03ACF7EA15}"/>
              </a:ext>
            </a:extLst>
          </p:cNvPr>
          <p:cNvSpPr>
            <a:spLocks noGrp="1"/>
          </p:cNvSpPr>
          <p:nvPr>
            <p:ph type="body" sz="quarter" idx="18"/>
          </p:nvPr>
        </p:nvSpPr>
        <p:spPr>
          <a:xfrm flipH="1">
            <a:off x="0" y="0"/>
            <a:ext cx="12192000" cy="6858000"/>
          </a:xfrm>
        </p:spPr>
        <p:txBody>
          <a:bodyPr/>
          <a:lstStyle/>
          <a:p>
            <a:endParaRPr lang="de-CH" dirty="0"/>
          </a:p>
        </p:txBody>
      </p:sp>
      <p:sp>
        <p:nvSpPr>
          <p:cNvPr id="3" name="Untertitel 2">
            <a:extLst>
              <a:ext uri="{FF2B5EF4-FFF2-40B4-BE49-F238E27FC236}">
                <a16:creationId xmlns:a16="http://schemas.microsoft.com/office/drawing/2014/main" id="{E59A757E-70E0-440F-BEA8-B72E48DC1E08}"/>
              </a:ext>
            </a:extLst>
          </p:cNvPr>
          <p:cNvSpPr>
            <a:spLocks noGrp="1"/>
          </p:cNvSpPr>
          <p:nvPr>
            <p:ph type="subTitle" idx="1"/>
          </p:nvPr>
        </p:nvSpPr>
        <p:spPr/>
        <p:txBody>
          <a:bodyPr/>
          <a:lstStyle/>
          <a:p>
            <a:r>
              <a:rPr lang="de-CH" dirty="0" smtClean="0"/>
              <a:t>Kommunale Anlaufstellen </a:t>
            </a:r>
            <a:br>
              <a:rPr lang="de-CH" dirty="0" smtClean="0"/>
            </a:br>
            <a:r>
              <a:rPr lang="de-CH" dirty="0" smtClean="0"/>
              <a:t>im Ereignisfall</a:t>
            </a:r>
            <a:endParaRPr lang="de-CH" dirty="0"/>
          </a:p>
        </p:txBody>
      </p:sp>
      <p:sp>
        <p:nvSpPr>
          <p:cNvPr id="4" name="Datumsplatzhalter 3">
            <a:extLst>
              <a:ext uri="{FF2B5EF4-FFF2-40B4-BE49-F238E27FC236}">
                <a16:creationId xmlns:a16="http://schemas.microsoft.com/office/drawing/2014/main" id="{3E414728-B805-4E50-A50E-C86B5CCCD80A}"/>
              </a:ext>
            </a:extLst>
          </p:cNvPr>
          <p:cNvSpPr>
            <a:spLocks noGrp="1"/>
          </p:cNvSpPr>
          <p:nvPr>
            <p:ph type="dt" sz="half" idx="10"/>
          </p:nvPr>
        </p:nvSpPr>
        <p:spPr>
          <a:xfrm>
            <a:off x="5735960" y="6309320"/>
            <a:ext cx="2088232" cy="108000"/>
          </a:xfrm>
        </p:spPr>
        <p:txBody>
          <a:bodyPr/>
          <a:lstStyle/>
          <a:p>
            <a:r>
              <a:rPr lang="de-CH" dirty="0" smtClean="0"/>
              <a:t>6. Mai 2021</a:t>
            </a:r>
            <a:endParaRPr lang="de-CH" dirty="0"/>
          </a:p>
        </p:txBody>
      </p:sp>
      <p:sp>
        <p:nvSpPr>
          <p:cNvPr id="6" name="Foliennummernplatzhalter 5">
            <a:extLst>
              <a:ext uri="{FF2B5EF4-FFF2-40B4-BE49-F238E27FC236}">
                <a16:creationId xmlns:a16="http://schemas.microsoft.com/office/drawing/2014/main" id="{B74ED3FD-0C67-4C9B-8116-779F4B8A0B57}"/>
              </a:ext>
            </a:extLst>
          </p:cNvPr>
          <p:cNvSpPr>
            <a:spLocks noGrp="1"/>
          </p:cNvSpPr>
          <p:nvPr>
            <p:ph type="sldNum" sz="quarter" idx="12"/>
          </p:nvPr>
        </p:nvSpPr>
        <p:spPr/>
        <p:txBody>
          <a:bodyPr/>
          <a:lstStyle/>
          <a:p>
            <a:fld id="{442AD375-037F-43D0-B059-5172DA06796A}" type="slidenum">
              <a:rPr lang="de-CH" smtClean="0"/>
              <a:pPr/>
              <a:t>1</a:t>
            </a:fld>
            <a:endParaRPr lang="de-CH" dirty="0"/>
          </a:p>
        </p:txBody>
      </p:sp>
      <p:sp>
        <p:nvSpPr>
          <p:cNvPr id="7" name="Textplatzhalter 6">
            <a:extLst>
              <a:ext uri="{FF2B5EF4-FFF2-40B4-BE49-F238E27FC236}">
                <a16:creationId xmlns:a16="http://schemas.microsoft.com/office/drawing/2014/main" id="{45A35C26-D12A-492B-A8DF-81748A6A7144}"/>
              </a:ext>
            </a:extLst>
          </p:cNvPr>
          <p:cNvSpPr>
            <a:spLocks noGrp="1"/>
          </p:cNvSpPr>
          <p:nvPr>
            <p:ph type="body" sz="quarter" idx="13"/>
          </p:nvPr>
        </p:nvSpPr>
        <p:spPr/>
        <p:txBody>
          <a:bodyPr/>
          <a:lstStyle/>
          <a:p>
            <a:r>
              <a:rPr lang="de-CH" noProof="0" dirty="0" smtClean="0"/>
              <a:t>Medienkonferenz</a:t>
            </a:r>
            <a:endParaRPr lang="de-CH" dirty="0"/>
          </a:p>
          <a:p>
            <a:endParaRPr lang="de-CH" dirty="0"/>
          </a:p>
        </p:txBody>
      </p:sp>
      <p:sp>
        <p:nvSpPr>
          <p:cNvPr id="22" name="Textplatzhalter 21">
            <a:extLst>
              <a:ext uri="{FF2B5EF4-FFF2-40B4-BE49-F238E27FC236}">
                <a16:creationId xmlns:a16="http://schemas.microsoft.com/office/drawing/2014/main" id="{A5687DF1-D738-4BAE-AD48-45C307F54103}"/>
              </a:ext>
            </a:extLst>
          </p:cNvPr>
          <p:cNvSpPr>
            <a:spLocks noGrp="1"/>
          </p:cNvSpPr>
          <p:nvPr>
            <p:ph type="body" sz="quarter" idx="16"/>
          </p:nvPr>
        </p:nvSpPr>
        <p:spPr/>
        <p:txBody>
          <a:bodyPr/>
          <a:lstStyle/>
          <a:p>
            <a:endParaRPr lang="de-CH"/>
          </a:p>
        </p:txBody>
      </p:sp>
      <p:sp>
        <p:nvSpPr>
          <p:cNvPr id="8" name="Textplatzhalter 7">
            <a:extLst>
              <a:ext uri="{FF2B5EF4-FFF2-40B4-BE49-F238E27FC236}">
                <a16:creationId xmlns:a16="http://schemas.microsoft.com/office/drawing/2014/main" id="{ACD0557C-B142-4A0C-83B1-40038037FA5F}"/>
              </a:ext>
            </a:extLst>
          </p:cNvPr>
          <p:cNvSpPr>
            <a:spLocks noGrp="1"/>
          </p:cNvSpPr>
          <p:nvPr>
            <p:ph type="body" sz="quarter" idx="14"/>
          </p:nvPr>
        </p:nvSpPr>
        <p:spPr/>
        <p:txBody>
          <a:bodyPr/>
          <a:lstStyle/>
          <a:p>
            <a:r>
              <a:rPr lang="de-CH" dirty="0" smtClean="0"/>
              <a:t> </a:t>
            </a:r>
            <a:endParaRPr lang="de-CH" dirty="0"/>
          </a:p>
          <a:p>
            <a:r>
              <a:rPr lang="de-CH" dirty="0" smtClean="0"/>
              <a:t>Amt für Bevölkerungsschutz, Sport und Militär (BSM)</a:t>
            </a:r>
            <a:endParaRPr lang="de-CH" dirty="0"/>
          </a:p>
        </p:txBody>
      </p:sp>
      <p:sp>
        <p:nvSpPr>
          <p:cNvPr id="2" name="Titel 1">
            <a:extLst>
              <a:ext uri="{FF2B5EF4-FFF2-40B4-BE49-F238E27FC236}">
                <a16:creationId xmlns:a16="http://schemas.microsoft.com/office/drawing/2014/main" id="{DA7CC7FC-9400-45C0-AEE5-559DC7B81768}"/>
              </a:ext>
            </a:extLst>
          </p:cNvPr>
          <p:cNvSpPr>
            <a:spLocks noGrp="1"/>
          </p:cNvSpPr>
          <p:nvPr>
            <p:ph type="ctrTitle"/>
          </p:nvPr>
        </p:nvSpPr>
        <p:spPr/>
        <p:txBody>
          <a:bodyPr/>
          <a:lstStyle/>
          <a:p>
            <a:r>
              <a:rPr lang="de-CH" dirty="0" smtClean="0"/>
              <a:t>Notfalltreffpunkte Kt. Bern</a:t>
            </a:r>
            <a:endParaRPr lang="de-CH"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897" y="4778158"/>
            <a:ext cx="2181792" cy="2047742"/>
          </a:xfrm>
          <a:prstGeom prst="rect">
            <a:avLst/>
          </a:prstGeom>
        </p:spPr>
      </p:pic>
    </p:spTree>
    <p:extLst>
      <p:ext uri="{BB962C8B-B14F-4D97-AF65-F5344CB8AC3E}">
        <p14:creationId xmlns:p14="http://schemas.microsoft.com/office/powerpoint/2010/main" val="3763778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Weiteres Vorgehen in den Gemeinden</a:t>
            </a:r>
            <a:endParaRPr lang="de-CH" dirty="0"/>
          </a:p>
        </p:txBody>
      </p:sp>
      <p:sp>
        <p:nvSpPr>
          <p:cNvPr id="5" name="Foliennummernplatzhalter 4"/>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Inhaltsplatzhalt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55440" y="1605695"/>
            <a:ext cx="4823641" cy="4514759"/>
          </a:xfrm>
        </p:spPr>
      </p:pic>
      <p:grpSp>
        <p:nvGrpSpPr>
          <p:cNvPr id="6" name="Gruppieren 5"/>
          <p:cNvGrpSpPr/>
          <p:nvPr/>
        </p:nvGrpSpPr>
        <p:grpSpPr>
          <a:xfrm>
            <a:off x="838200" y="1839530"/>
            <a:ext cx="10980025" cy="4269362"/>
            <a:chOff x="838200" y="1839530"/>
            <a:chExt cx="10980025" cy="4269362"/>
          </a:xfrm>
        </p:grpSpPr>
        <p:sp>
          <p:nvSpPr>
            <p:cNvPr id="13" name="Inhaltsplatzhalter 2">
              <a:extLst>
                <a:ext uri="{FF2B5EF4-FFF2-40B4-BE49-F238E27FC236}">
                  <a16:creationId xmlns:a16="http://schemas.microsoft.com/office/drawing/2014/main" id="{9EAC0313-945E-4B7D-AA50-0A8905F4222C}"/>
                </a:ext>
              </a:extLst>
            </p:cNvPr>
            <p:cNvSpPr txBox="1">
              <a:spLocks/>
            </p:cNvSpPr>
            <p:nvPr/>
          </p:nvSpPr>
          <p:spPr>
            <a:xfrm>
              <a:off x="5807968" y="1839530"/>
              <a:ext cx="6010257" cy="4269362"/>
            </a:xfrm>
            <a:prstGeom prst="rect">
              <a:avLst/>
            </a:prstGeom>
          </p:spPr>
          <p:txBody>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lnSpc>
                  <a:spcPct val="100000"/>
                </a:lnSpc>
                <a:buFont typeface="+mj-lt"/>
                <a:buAutoNum type="arabicPeriod"/>
              </a:pPr>
              <a:r>
                <a:rPr lang="de-CH" dirty="0"/>
                <a:t>Grundsatzentscheid und Klärung der </a:t>
              </a:r>
              <a:r>
                <a:rPr lang="de-CH" dirty="0" smtClean="0"/>
                <a:t>Umsetzungsverantwortung</a:t>
              </a:r>
            </a:p>
            <a:p>
              <a:pPr marL="514350" lvl="1" indent="-514350">
                <a:lnSpc>
                  <a:spcPct val="150000"/>
                </a:lnSpc>
                <a:buFont typeface="+mj-lt"/>
                <a:buAutoNum type="arabicPeriod"/>
              </a:pPr>
              <a:r>
                <a:rPr lang="de-CH" dirty="0" smtClean="0"/>
                <a:t>Standortplanung</a:t>
              </a:r>
            </a:p>
            <a:p>
              <a:pPr marL="514350" lvl="1" indent="-514350">
                <a:lnSpc>
                  <a:spcPct val="150000"/>
                </a:lnSpc>
                <a:buFont typeface="+mj-lt"/>
                <a:buAutoNum type="arabicPeriod"/>
              </a:pPr>
              <a:r>
                <a:rPr lang="de-CH" dirty="0" smtClean="0"/>
                <a:t>Betriebsplanung</a:t>
              </a:r>
              <a:endParaRPr lang="de-CH" dirty="0"/>
            </a:p>
            <a:p>
              <a:pPr marL="514350" lvl="1" indent="-514350">
                <a:lnSpc>
                  <a:spcPct val="100000"/>
                </a:lnSpc>
                <a:buFont typeface="+mj-lt"/>
                <a:buAutoNum type="arabicPeriod"/>
              </a:pPr>
              <a:r>
                <a:rPr lang="de-CH" dirty="0" smtClean="0"/>
                <a:t>Einreichen der </a:t>
              </a:r>
              <a:r>
                <a:rPr lang="de-CH" dirty="0" err="1" smtClean="0"/>
                <a:t>Umsetzungsdoku-mente</a:t>
              </a:r>
              <a:r>
                <a:rPr lang="de-CH" dirty="0" smtClean="0"/>
                <a:t> und Prüfung durch das BSM</a:t>
              </a:r>
            </a:p>
            <a:p>
              <a:pPr marL="514350" lvl="1" indent="-514350">
                <a:lnSpc>
                  <a:spcPct val="150000"/>
                </a:lnSpc>
                <a:buFont typeface="+mj-lt"/>
                <a:buAutoNum type="arabicPeriod"/>
              </a:pPr>
              <a:r>
                <a:rPr lang="de-CH" dirty="0" smtClean="0"/>
                <a:t>Abholung </a:t>
              </a:r>
              <a:r>
                <a:rPr lang="de-CH" dirty="0"/>
                <a:t>des </a:t>
              </a:r>
              <a:r>
                <a:rPr lang="de-CH" dirty="0" smtClean="0"/>
                <a:t>NTP-Materials</a:t>
              </a:r>
            </a:p>
            <a:p>
              <a:pPr marL="514350" lvl="1" indent="-514350">
                <a:lnSpc>
                  <a:spcPct val="150000"/>
                </a:lnSpc>
                <a:buFont typeface="+mj-lt"/>
                <a:buAutoNum type="arabicPeriod"/>
              </a:pPr>
              <a:r>
                <a:rPr lang="de-CH" dirty="0" smtClean="0"/>
                <a:t>Praktische NTP-Übung</a:t>
              </a:r>
            </a:p>
            <a:p>
              <a:pPr marL="0" lvl="1" indent="0">
                <a:buFont typeface="Arial" panose="020B0604020202020204" pitchFamily="34" charset="0"/>
                <a:buNone/>
              </a:pPr>
              <a:endParaRPr lang="de-CH" dirty="0" smtClean="0"/>
            </a:p>
            <a:p>
              <a:pPr marL="0" lvl="1" indent="0">
                <a:buFont typeface="Arial" panose="020B0604020202020204" pitchFamily="34" charset="0"/>
                <a:buNone/>
              </a:pPr>
              <a:endParaRPr lang="de-CH" dirty="0" smtClean="0"/>
            </a:p>
          </p:txBody>
        </p:sp>
        <p:sp>
          <p:nvSpPr>
            <p:cNvPr id="4" name="Rechteck 3"/>
            <p:cNvSpPr/>
            <p:nvPr/>
          </p:nvSpPr>
          <p:spPr>
            <a:xfrm>
              <a:off x="838200" y="2924944"/>
              <a:ext cx="10813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1025845" y="4725031"/>
              <a:ext cx="10813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 name="Gruppieren 2"/>
            <p:cNvGrpSpPr/>
            <p:nvPr/>
          </p:nvGrpSpPr>
          <p:grpSpPr>
            <a:xfrm>
              <a:off x="5000199" y="1990709"/>
              <a:ext cx="908477" cy="2367166"/>
              <a:chOff x="5000199" y="1990709"/>
              <a:chExt cx="908477" cy="2367166"/>
            </a:xfrm>
          </p:grpSpPr>
          <p:sp>
            <p:nvSpPr>
              <p:cNvPr id="11" name="Rechteck 10"/>
              <p:cNvSpPr/>
              <p:nvPr/>
            </p:nvSpPr>
            <p:spPr>
              <a:xfrm>
                <a:off x="5000199" y="1990709"/>
                <a:ext cx="87888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a:off x="5087888" y="3781811"/>
                <a:ext cx="82078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Tree>
    <p:extLst>
      <p:ext uri="{BB962C8B-B14F-4D97-AF65-F5344CB8AC3E}">
        <p14:creationId xmlns:p14="http://schemas.microsoft.com/office/powerpoint/2010/main" val="349953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402D-8EC9-4253-B7DD-B9F54AA8DFD6}"/>
              </a:ext>
            </a:extLst>
          </p:cNvPr>
          <p:cNvSpPr>
            <a:spLocks noGrp="1"/>
          </p:cNvSpPr>
          <p:nvPr>
            <p:ph type="title"/>
          </p:nvPr>
        </p:nvSpPr>
        <p:spPr/>
        <p:txBody>
          <a:bodyPr/>
          <a:lstStyle/>
          <a:p>
            <a:r>
              <a:rPr lang="de-CH" dirty="0"/>
              <a:t>Kontakt</a:t>
            </a:r>
          </a:p>
        </p:txBody>
      </p:sp>
      <p:sp>
        <p:nvSpPr>
          <p:cNvPr id="3" name="Inhaltsplatzhalter 2">
            <a:extLst>
              <a:ext uri="{FF2B5EF4-FFF2-40B4-BE49-F238E27FC236}">
                <a16:creationId xmlns:a16="http://schemas.microsoft.com/office/drawing/2014/main" id="{80ED0EC0-2C8D-4AD5-A83D-E837F3E5548B}"/>
              </a:ext>
            </a:extLst>
          </p:cNvPr>
          <p:cNvSpPr>
            <a:spLocks noGrp="1"/>
          </p:cNvSpPr>
          <p:nvPr>
            <p:ph idx="1"/>
          </p:nvPr>
        </p:nvSpPr>
        <p:spPr/>
        <p:txBody>
          <a:bodyPr/>
          <a:lstStyle/>
          <a:p>
            <a:r>
              <a:rPr lang="de-CH" dirty="0"/>
              <a:t>Daniela Mangiarratti						</a:t>
            </a:r>
          </a:p>
          <a:p>
            <a:r>
              <a:rPr lang="de-CH" dirty="0"/>
              <a:t>Projektleitung NTP BE					</a:t>
            </a:r>
          </a:p>
          <a:p>
            <a:r>
              <a:rPr lang="de-CH" dirty="0"/>
              <a:t>daniela.mangiarratti@be.ch			</a:t>
            </a:r>
          </a:p>
          <a:p>
            <a:r>
              <a:rPr lang="de-CH" dirty="0"/>
              <a:t>+41 31 633 44 24							</a:t>
            </a:r>
          </a:p>
          <a:p>
            <a:endParaRPr lang="de-CH" dirty="0"/>
          </a:p>
          <a:p>
            <a:r>
              <a:rPr lang="de-CH" dirty="0"/>
              <a:t>Christoph Gasser</a:t>
            </a:r>
          </a:p>
          <a:p>
            <a:r>
              <a:rPr lang="de-CH" dirty="0"/>
              <a:t>Projektunterstützung NTP BE</a:t>
            </a:r>
          </a:p>
          <a:p>
            <a:r>
              <a:rPr lang="de-CH" dirty="0"/>
              <a:t>c.gasser@be.ch</a:t>
            </a:r>
          </a:p>
          <a:p>
            <a:r>
              <a:rPr lang="de-CH" dirty="0"/>
              <a:t>+41 31 636 05 </a:t>
            </a:r>
            <a:r>
              <a:rPr lang="de-CH" dirty="0" smtClean="0"/>
              <a:t>78</a:t>
            </a:r>
            <a:endParaRPr lang="de-CH" dirty="0"/>
          </a:p>
          <a:p>
            <a:endParaRPr lang="de-CH" dirty="0" smtClean="0"/>
          </a:p>
          <a:p>
            <a:r>
              <a:rPr lang="de-CH" dirty="0"/>
              <a:t>	</a:t>
            </a:r>
            <a:r>
              <a:rPr lang="de-CH" dirty="0" smtClean="0"/>
              <a:t>													</a:t>
            </a:r>
          </a:p>
          <a:p>
            <a:r>
              <a:rPr lang="de-CH" dirty="0"/>
              <a:t>	</a:t>
            </a:r>
            <a:r>
              <a:rPr lang="de-CH" dirty="0" smtClean="0"/>
              <a:t>																											</a:t>
            </a:r>
            <a:endParaRPr lang="de-CH" dirty="0"/>
          </a:p>
          <a:p>
            <a:endParaRPr lang="de-CH" dirty="0"/>
          </a:p>
        </p:txBody>
      </p:sp>
      <p:sp>
        <p:nvSpPr>
          <p:cNvPr id="6" name="Foliennummernplatzhalter 5">
            <a:extLst>
              <a:ext uri="{FF2B5EF4-FFF2-40B4-BE49-F238E27FC236}">
                <a16:creationId xmlns:a16="http://schemas.microsoft.com/office/drawing/2014/main" id="{D4C75415-D371-485A-879F-4C0A2DA94DA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Tree>
    <p:extLst>
      <p:ext uri="{BB962C8B-B14F-4D97-AF65-F5344CB8AC3E}">
        <p14:creationId xmlns:p14="http://schemas.microsoft.com/office/powerpoint/2010/main" val="226242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FC53E-66DC-4145-8886-254427EDB66D}"/>
              </a:ext>
            </a:extLst>
          </p:cNvPr>
          <p:cNvSpPr>
            <a:spLocks noGrp="1"/>
          </p:cNvSpPr>
          <p:nvPr>
            <p:ph type="title"/>
          </p:nvPr>
        </p:nvSpPr>
        <p:spPr/>
        <p:txBody>
          <a:bodyPr/>
          <a:lstStyle/>
          <a:p>
            <a:r>
              <a:rPr lang="de-CH" dirty="0" smtClean="0"/>
              <a:t>Inhalt</a:t>
            </a:r>
            <a:endParaRPr lang="de-CH" dirty="0"/>
          </a:p>
        </p:txBody>
      </p:sp>
      <p:sp>
        <p:nvSpPr>
          <p:cNvPr id="7" name="Inhaltsplatzhalter 6">
            <a:extLst>
              <a:ext uri="{FF2B5EF4-FFF2-40B4-BE49-F238E27FC236}">
                <a16:creationId xmlns:a16="http://schemas.microsoft.com/office/drawing/2014/main" id="{35005613-131C-45AF-B3F5-8B37AA92CB20}"/>
              </a:ext>
            </a:extLst>
          </p:cNvPr>
          <p:cNvSpPr>
            <a:spLocks noGrp="1"/>
          </p:cNvSpPr>
          <p:nvPr>
            <p:ph idx="1"/>
          </p:nvPr>
        </p:nvSpPr>
        <p:spPr>
          <a:xfrm>
            <a:off x="673499" y="1660685"/>
            <a:ext cx="10983913" cy="4744739"/>
          </a:xfrm>
        </p:spPr>
        <p:txBody>
          <a:bodyPr/>
          <a:lstStyle/>
          <a:p>
            <a:pPr marL="447675" indent="-447675">
              <a:buFont typeface="+mj-lt"/>
              <a:buAutoNum type="arabicPeriod"/>
              <a:tabLst>
                <a:tab pos="10944225" algn="r"/>
              </a:tabLst>
            </a:pPr>
            <a:r>
              <a:rPr lang="de-CH" sz="2400" dirty="0" smtClean="0"/>
              <a:t>Sinn </a:t>
            </a:r>
            <a:r>
              <a:rPr lang="de-CH" sz="2400" dirty="0"/>
              <a:t>und Zweck</a:t>
            </a:r>
          </a:p>
          <a:p>
            <a:pPr marL="447675" indent="-447675">
              <a:buFont typeface="+mj-lt"/>
              <a:buAutoNum type="arabicPeriod"/>
              <a:tabLst>
                <a:tab pos="10944225" algn="r"/>
              </a:tabLst>
            </a:pPr>
            <a:r>
              <a:rPr lang="de-CH" sz="2400" dirty="0"/>
              <a:t>Standorte</a:t>
            </a:r>
          </a:p>
          <a:p>
            <a:pPr marL="447675" indent="-447675">
              <a:buFont typeface="+mj-lt"/>
              <a:buAutoNum type="arabicPeriod"/>
              <a:tabLst>
                <a:tab pos="10944225" algn="r"/>
              </a:tabLst>
            </a:pPr>
            <a:r>
              <a:rPr lang="de-CH" sz="2400" dirty="0"/>
              <a:t>Leistungsprofil</a:t>
            </a:r>
          </a:p>
          <a:p>
            <a:pPr marL="447675" indent="-447675">
              <a:buFont typeface="+mj-lt"/>
              <a:buAutoNum type="arabicPeriod"/>
              <a:tabLst>
                <a:tab pos="10944225" algn="r"/>
              </a:tabLst>
            </a:pPr>
            <a:r>
              <a:rPr lang="de-CH" sz="2400" dirty="0"/>
              <a:t>Aufgaben und Zuständigkeiten</a:t>
            </a:r>
          </a:p>
          <a:p>
            <a:pPr marL="447675" indent="-447675">
              <a:buFont typeface="+mj-lt"/>
              <a:buAutoNum type="arabicPeriod"/>
              <a:tabLst>
                <a:tab pos="10944225" algn="r"/>
              </a:tabLst>
            </a:pPr>
            <a:r>
              <a:rPr lang="de-CH" sz="2400" dirty="0"/>
              <a:t>Material (Grundausrüstung)</a:t>
            </a:r>
          </a:p>
          <a:p>
            <a:pPr marL="447675" indent="-447675">
              <a:buFont typeface="+mj-lt"/>
              <a:buAutoNum type="arabicPeriod"/>
              <a:tabLst>
                <a:tab pos="10944225" algn="r"/>
              </a:tabLst>
            </a:pPr>
            <a:r>
              <a:rPr lang="de-CH" sz="2400" dirty="0" smtClean="0"/>
              <a:t>Zeitplan</a:t>
            </a:r>
          </a:p>
          <a:p>
            <a:pPr marL="447675" indent="-447675">
              <a:buFont typeface="+mj-lt"/>
              <a:buAutoNum type="arabicPeriod"/>
              <a:tabLst>
                <a:tab pos="10944225" algn="r"/>
              </a:tabLst>
            </a:pPr>
            <a:r>
              <a:rPr lang="de-CH" sz="2400" dirty="0"/>
              <a:t>W</a:t>
            </a:r>
            <a:r>
              <a:rPr lang="de-CH" sz="2400" dirty="0" smtClean="0"/>
              <a:t>eiteres Vorgehen (Empfehlung für Gemeinden)</a:t>
            </a:r>
            <a:endParaRPr lang="de-CH" sz="2400" dirty="0"/>
          </a:p>
        </p:txBody>
      </p:sp>
      <p:sp>
        <p:nvSpPr>
          <p:cNvPr id="6" name="Foliennummernplatzhalter 5">
            <a:extLst>
              <a:ext uri="{FF2B5EF4-FFF2-40B4-BE49-F238E27FC236}">
                <a16:creationId xmlns:a16="http://schemas.microsoft.com/office/drawing/2014/main" id="{1EBB3F41-2068-480C-A9D4-68395196A53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61971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Sinn und Zweck</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8200" y="1852612"/>
            <a:ext cx="6409928" cy="3952652"/>
          </a:xfrm>
        </p:spPr>
        <p:txBody>
          <a:bodyPr/>
          <a:lstStyle/>
          <a:p>
            <a:pPr marL="357188" lvl="2" indent="0">
              <a:buNone/>
            </a:pPr>
            <a:endParaRPr lang="de-CH" dirty="0"/>
          </a:p>
          <a:p>
            <a:pPr lvl="1"/>
            <a:r>
              <a:rPr lang="de-CH" dirty="0" smtClean="0"/>
              <a:t>kommunale </a:t>
            </a:r>
            <a:r>
              <a:rPr lang="de-CH" dirty="0"/>
              <a:t>Anlaufstellen </a:t>
            </a:r>
            <a:br>
              <a:rPr lang="de-CH" dirty="0"/>
            </a:br>
            <a:r>
              <a:rPr lang="de-CH" dirty="0"/>
              <a:t>für Bevölkerung in Katastrophen und Notlagen</a:t>
            </a:r>
          </a:p>
          <a:p>
            <a:pPr marL="0" lvl="1" indent="0">
              <a:buNone/>
            </a:pPr>
            <a:endParaRPr lang="de-CH" dirty="0"/>
          </a:p>
          <a:p>
            <a:pPr lvl="1"/>
            <a:r>
              <a:rPr lang="de-CH" dirty="0" smtClean="0"/>
              <a:t>Informationen/Unterstützungsangebote </a:t>
            </a:r>
            <a:r>
              <a:rPr lang="de-CH" dirty="0"/>
              <a:t/>
            </a:r>
            <a:br>
              <a:rPr lang="de-CH" dirty="0"/>
            </a:br>
            <a:r>
              <a:rPr lang="de-CH" dirty="0"/>
              <a:t> «wenn sonst nichts mehr geht</a:t>
            </a:r>
            <a:r>
              <a:rPr lang="de-CH" dirty="0" smtClean="0"/>
              <a:t>»</a:t>
            </a:r>
          </a:p>
          <a:p>
            <a:pPr lvl="1"/>
            <a:endParaRPr lang="de-CH" dirty="0" smtClean="0"/>
          </a:p>
          <a:p>
            <a:pPr lvl="1"/>
            <a:r>
              <a:rPr lang="de-CH" dirty="0"/>
              <a:t>Ziel: schweizweite Umsetzung NTP</a:t>
            </a:r>
          </a:p>
          <a:p>
            <a:pPr lvl="1"/>
            <a:endParaRPr lang="de-CH" dirty="0"/>
          </a:p>
          <a:p>
            <a:pPr lvl="2"/>
            <a:endParaRPr lang="de-CH" dirty="0" smtClean="0"/>
          </a:p>
          <a:p>
            <a:pPr lvl="2"/>
            <a:endParaRPr lang="de-CH" dirty="0"/>
          </a:p>
          <a:p>
            <a:pPr marL="0" lvl="1" indent="0">
              <a:buNone/>
            </a:pPr>
            <a:endParaRPr lang="de-CH" dirty="0" smtClean="0"/>
          </a:p>
          <a:p>
            <a:pPr lvl="1"/>
            <a:endParaRPr lang="de-CH" dirty="0"/>
          </a:p>
          <a:p>
            <a:pPr marL="0" lvl="1" indent="0">
              <a:buNone/>
            </a:pPr>
            <a:endParaRPr lang="de-CH" dirty="0" smtClean="0"/>
          </a:p>
          <a:p>
            <a:pPr marL="0" lvl="1" indent="0">
              <a:buNone/>
            </a:pPr>
            <a:endParaRPr lang="de-CH"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490" y="1281449"/>
            <a:ext cx="4579662" cy="4162467"/>
          </a:xfrm>
          <a:prstGeom prst="rect">
            <a:avLst/>
          </a:prstGeom>
        </p:spPr>
      </p:pic>
      <p:grpSp>
        <p:nvGrpSpPr>
          <p:cNvPr id="22" name="Gruppieren 21"/>
          <p:cNvGrpSpPr/>
          <p:nvPr/>
        </p:nvGrpSpPr>
        <p:grpSpPr>
          <a:xfrm>
            <a:off x="7748096" y="1593085"/>
            <a:ext cx="3623395" cy="2984142"/>
            <a:chOff x="6815177" y="2228482"/>
            <a:chExt cx="4272324" cy="3215436"/>
          </a:xfrm>
        </p:grpSpPr>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775" y="2399739"/>
              <a:ext cx="3988120" cy="3013521"/>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8245" y="4365105"/>
              <a:ext cx="856000" cy="803407"/>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5395" y="4077073"/>
              <a:ext cx="856000" cy="803407"/>
            </a:xfrm>
            <a:prstGeom prst="rect">
              <a:avLst/>
            </a:prstGeom>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7739" y="4640511"/>
              <a:ext cx="856000" cy="803407"/>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501" y="2228482"/>
              <a:ext cx="856000" cy="803407"/>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9738" y="3089765"/>
              <a:ext cx="856000" cy="803407"/>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6241" y="2767544"/>
              <a:ext cx="856000" cy="803407"/>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177" y="2339435"/>
              <a:ext cx="856000" cy="803407"/>
            </a:xfrm>
            <a:prstGeom prst="rect">
              <a:avLst/>
            </a:prstGeom>
          </p:spPr>
        </p:pic>
      </p:grpSp>
    </p:spTree>
    <p:extLst>
      <p:ext uri="{BB962C8B-B14F-4D97-AF65-F5344CB8AC3E}">
        <p14:creationId xmlns:p14="http://schemas.microsoft.com/office/powerpoint/2010/main" val="387912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Einsatz NTP bei welchen Ereignissen?</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
        <p:nvSpPr>
          <p:cNvPr id="8"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5081736" y="1921384"/>
            <a:ext cx="6409928" cy="4531952"/>
          </a:xfrm>
        </p:spPr>
        <p:txBody>
          <a:bodyPr/>
          <a:lstStyle/>
          <a:p>
            <a:pPr marL="0" lvl="1" indent="0">
              <a:buNone/>
            </a:pPr>
            <a:r>
              <a:rPr lang="de-CH" dirty="0"/>
              <a:t>Gefährdungsereignisse mit grossem </a:t>
            </a:r>
            <a:r>
              <a:rPr lang="de-CH" dirty="0" smtClean="0"/>
              <a:t>Schadensausmass:</a:t>
            </a:r>
          </a:p>
          <a:p>
            <a:pPr marL="0" lvl="1" indent="0">
              <a:buNone/>
            </a:pPr>
            <a:endParaRPr lang="de-CH" dirty="0"/>
          </a:p>
          <a:p>
            <a:pPr lvl="1"/>
            <a:r>
              <a:rPr lang="de-CH" dirty="0" smtClean="0"/>
              <a:t>mehrtägiger</a:t>
            </a:r>
            <a:r>
              <a:rPr lang="de-CH" dirty="0"/>
              <a:t>, grossflächiger </a:t>
            </a:r>
            <a:r>
              <a:rPr lang="de-CH" dirty="0" smtClean="0"/>
              <a:t>Stromausfall</a:t>
            </a:r>
          </a:p>
          <a:p>
            <a:pPr lvl="1"/>
            <a:r>
              <a:rPr lang="de-CH" dirty="0" smtClean="0"/>
              <a:t>Erdbeben </a:t>
            </a:r>
          </a:p>
          <a:p>
            <a:pPr lvl="1"/>
            <a:r>
              <a:rPr lang="de-CH" dirty="0" smtClean="0"/>
              <a:t>schweres </a:t>
            </a:r>
            <a:r>
              <a:rPr lang="de-CH" dirty="0"/>
              <a:t>Unwetter </a:t>
            </a:r>
          </a:p>
          <a:p>
            <a:pPr lvl="1"/>
            <a:r>
              <a:rPr lang="de-CH" dirty="0" smtClean="0"/>
              <a:t>usw.</a:t>
            </a:r>
          </a:p>
          <a:p>
            <a:pPr lvl="1"/>
            <a:endParaRPr lang="de-CH" dirty="0" smtClean="0"/>
          </a:p>
          <a:p>
            <a:pPr marL="0" lvl="1" indent="0">
              <a:buNone/>
            </a:pPr>
            <a:r>
              <a:rPr lang="de-CH" sz="2400" dirty="0"/>
              <a:t>⇨ </a:t>
            </a:r>
            <a:r>
              <a:rPr lang="de-CH" sz="2400" dirty="0" smtClean="0"/>
              <a:t> </a:t>
            </a:r>
            <a:r>
              <a:rPr lang="de-CH" dirty="0" smtClean="0"/>
              <a:t>diese </a:t>
            </a:r>
            <a:r>
              <a:rPr lang="de-CH" dirty="0"/>
              <a:t>können die Bevölkerung und ihre </a:t>
            </a:r>
            <a:endParaRPr lang="de-CH" dirty="0" smtClean="0"/>
          </a:p>
          <a:p>
            <a:pPr marL="0" lvl="1" indent="0">
              <a:buNone/>
            </a:pPr>
            <a:r>
              <a:rPr lang="de-CH" dirty="0" smtClean="0"/>
              <a:t>     Lebensgrundlagen </a:t>
            </a:r>
            <a:r>
              <a:rPr lang="de-CH" dirty="0"/>
              <a:t>schwer </a:t>
            </a:r>
            <a:r>
              <a:rPr lang="de-CH" dirty="0" smtClean="0"/>
              <a:t>treffen!</a:t>
            </a:r>
            <a:endParaRPr lang="de-CH" dirty="0"/>
          </a:p>
          <a:p>
            <a:pPr lvl="2"/>
            <a:endParaRPr lang="de-CH" dirty="0" smtClean="0"/>
          </a:p>
          <a:p>
            <a:pPr lvl="2"/>
            <a:endParaRPr lang="de-CH" dirty="0"/>
          </a:p>
          <a:p>
            <a:pPr marL="0" lvl="1" indent="0">
              <a:buNone/>
            </a:pPr>
            <a:endParaRPr lang="de-CH" dirty="0" smtClean="0"/>
          </a:p>
          <a:p>
            <a:pPr lvl="1"/>
            <a:endParaRPr lang="de-CH" dirty="0"/>
          </a:p>
          <a:p>
            <a:pPr marL="0" lvl="1" indent="0">
              <a:buNone/>
            </a:pPr>
            <a:endParaRPr lang="de-CH" dirty="0" smtClean="0"/>
          </a:p>
          <a:p>
            <a:pPr marL="0" lvl="1" indent="0">
              <a:buNone/>
            </a:pPr>
            <a:endParaRPr lang="de-CH" dirty="0" smtClean="0"/>
          </a:p>
        </p:txBody>
      </p:sp>
      <p:grpSp>
        <p:nvGrpSpPr>
          <p:cNvPr id="18" name="Gruppieren 17"/>
          <p:cNvGrpSpPr/>
          <p:nvPr/>
        </p:nvGrpSpPr>
        <p:grpSpPr>
          <a:xfrm>
            <a:off x="1343472" y="2204864"/>
            <a:ext cx="3014693" cy="2792289"/>
            <a:chOff x="705043" y="2309645"/>
            <a:chExt cx="786650" cy="779716"/>
          </a:xfrm>
        </p:grpSpPr>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43" y="2309645"/>
              <a:ext cx="786650" cy="779716"/>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25" y="2361241"/>
              <a:ext cx="327675" cy="320400"/>
            </a:xfrm>
            <a:prstGeom prst="rect">
              <a:avLst/>
            </a:prstGeom>
          </p:spPr>
        </p:pic>
      </p:grpSp>
    </p:spTree>
    <p:extLst>
      <p:ext uri="{BB962C8B-B14F-4D97-AF65-F5344CB8AC3E}">
        <p14:creationId xmlns:p14="http://schemas.microsoft.com/office/powerpoint/2010/main" val="387912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Standorte</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8200" y="1852612"/>
            <a:ext cx="5905872" cy="4672800"/>
          </a:xfrm>
        </p:spPr>
        <p:txBody>
          <a:bodyPr/>
          <a:lstStyle/>
          <a:p>
            <a:pPr lvl="1"/>
            <a:r>
              <a:rPr lang="de-CH" dirty="0"/>
              <a:t>p</a:t>
            </a:r>
            <a:r>
              <a:rPr lang="de-CH" dirty="0" smtClean="0"/>
              <a:t>rov. kantonale Standortplanung: </a:t>
            </a:r>
          </a:p>
          <a:p>
            <a:pPr marL="0" lvl="1" indent="0">
              <a:buNone/>
            </a:pPr>
            <a:r>
              <a:rPr lang="de-CH" dirty="0" smtClean="0"/>
              <a:t>    236 NTP</a:t>
            </a:r>
          </a:p>
          <a:p>
            <a:pPr marL="0" lvl="1" indent="0">
              <a:buNone/>
            </a:pPr>
            <a:endParaRPr lang="de-CH" dirty="0"/>
          </a:p>
          <a:p>
            <a:pPr lvl="1"/>
            <a:r>
              <a:rPr lang="de-CH" dirty="0" smtClean="0"/>
              <a:t>in </a:t>
            </a:r>
            <a:r>
              <a:rPr lang="de-CH" dirty="0"/>
              <a:t>öffentlichen Gebäuden wie z</a:t>
            </a:r>
            <a:r>
              <a:rPr lang="de-CH" dirty="0" smtClean="0"/>
              <a:t>. B</a:t>
            </a:r>
            <a:r>
              <a:rPr lang="de-CH" dirty="0"/>
              <a:t>. Schulhäusern, Turn- oder </a:t>
            </a:r>
            <a:r>
              <a:rPr lang="de-CH" dirty="0" smtClean="0"/>
              <a:t>Mehrzweckhallen</a:t>
            </a:r>
          </a:p>
          <a:p>
            <a:pPr marL="0" lvl="1" indent="0">
              <a:buNone/>
            </a:pPr>
            <a:endParaRPr lang="de-CH" dirty="0" smtClean="0"/>
          </a:p>
          <a:p>
            <a:pPr lvl="1"/>
            <a:r>
              <a:rPr lang="de-CH" dirty="0" smtClean="0"/>
              <a:t>Im Ereignisfall  mit Wegweisern ausgeschildert und durch Notfalltreffpunkt-Fahnen markiert</a:t>
            </a:r>
            <a:endParaRPr lang="de-CH" dirty="0"/>
          </a:p>
          <a:p>
            <a:pPr lvl="1"/>
            <a:endParaRPr lang="de-CH" dirty="0" smtClean="0"/>
          </a:p>
          <a:p>
            <a:pPr marL="0" lvl="1" indent="0">
              <a:buNone/>
            </a:pPr>
            <a:endParaRPr lang="de-CH" dirty="0"/>
          </a:p>
          <a:p>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767" y="764772"/>
            <a:ext cx="2120833" cy="576064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72" y="3789040"/>
            <a:ext cx="3097163" cy="1404862"/>
          </a:xfrm>
          <a:prstGeom prst="rect">
            <a:avLst/>
          </a:prstGeom>
        </p:spPr>
      </p:pic>
    </p:spTree>
    <p:extLst>
      <p:ext uri="{BB962C8B-B14F-4D97-AF65-F5344CB8AC3E}">
        <p14:creationId xmlns:p14="http://schemas.microsoft.com/office/powerpoint/2010/main" val="67380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Leistungsprofil</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8199" y="1852612"/>
            <a:ext cx="7823087" cy="4744740"/>
          </a:xfrm>
        </p:spPr>
        <p:txBody>
          <a:bodyPr/>
          <a:lstStyle/>
          <a:p>
            <a:pPr marL="0" lvl="1" indent="0">
              <a:buNone/>
            </a:pPr>
            <a:r>
              <a:rPr lang="de-CH" b="1" dirty="0" smtClean="0"/>
              <a:t>Mindestleistungen</a:t>
            </a:r>
          </a:p>
          <a:p>
            <a:pPr marL="0" lvl="1" indent="0">
              <a:buNone/>
            </a:pPr>
            <a:r>
              <a:rPr lang="de-CH" dirty="0"/>
              <a:t>Information und Kommunikation:</a:t>
            </a:r>
          </a:p>
          <a:p>
            <a:pPr lvl="1"/>
            <a:r>
              <a:rPr lang="de-CH" dirty="0" smtClean="0"/>
              <a:t>Lage, Warnungen/Verhaltensempfehlungen</a:t>
            </a:r>
            <a:endParaRPr lang="de-CH" dirty="0"/>
          </a:p>
          <a:p>
            <a:pPr lvl="1"/>
            <a:r>
              <a:rPr lang="de-CH" dirty="0" smtClean="0"/>
              <a:t>POLYCOM für </a:t>
            </a:r>
            <a:r>
              <a:rPr lang="de-CH" dirty="0"/>
              <a:t>Notrufe</a:t>
            </a:r>
          </a:p>
          <a:p>
            <a:pPr marL="0" lvl="1" indent="0">
              <a:buNone/>
            </a:pPr>
            <a:endParaRPr lang="de-CH" dirty="0"/>
          </a:p>
          <a:p>
            <a:pPr marL="0" lvl="1" indent="0">
              <a:buNone/>
            </a:pPr>
            <a:r>
              <a:rPr lang="de-CH" b="1" dirty="0"/>
              <a:t>O</a:t>
            </a:r>
            <a:r>
              <a:rPr lang="de-CH" b="1" dirty="0" smtClean="0"/>
              <a:t>ptionale Erweiterungsleistungen</a:t>
            </a:r>
          </a:p>
          <a:p>
            <a:pPr lvl="1"/>
            <a:r>
              <a:rPr lang="de-CH" dirty="0" smtClean="0"/>
              <a:t>Abgabe </a:t>
            </a:r>
            <a:r>
              <a:rPr lang="de-CH" dirty="0"/>
              <a:t>von Verbrauchsgütern </a:t>
            </a:r>
            <a:endParaRPr lang="de-CH" dirty="0" smtClean="0"/>
          </a:p>
          <a:p>
            <a:pPr lvl="1"/>
            <a:r>
              <a:rPr lang="de-CH" dirty="0" smtClean="0"/>
              <a:t>Notstrom für Bevölkerung</a:t>
            </a:r>
          </a:p>
          <a:p>
            <a:pPr lvl="1"/>
            <a:r>
              <a:rPr lang="de-CH" dirty="0" smtClean="0"/>
              <a:t>usw.</a:t>
            </a:r>
          </a:p>
          <a:p>
            <a:pPr marL="0" lvl="1" indent="0">
              <a:buNone/>
            </a:pPr>
            <a:endParaRPr lang="de-CH" dirty="0"/>
          </a:p>
          <a:p>
            <a:pPr marL="0" lvl="1" indent="0">
              <a:buNone/>
            </a:pPr>
            <a:r>
              <a:rPr lang="de-CH" sz="2800" dirty="0"/>
              <a:t>⇨</a:t>
            </a:r>
            <a:r>
              <a:rPr lang="de-CH" dirty="0"/>
              <a:t> KEINE Evakuierungen</a:t>
            </a:r>
          </a:p>
          <a:p>
            <a:pPr marL="0" lvl="1" indent="0">
              <a:buNone/>
            </a:pPr>
            <a:endParaRPr lang="de-CH" dirty="0" smtClean="0"/>
          </a:p>
          <a:p>
            <a:pPr lvl="2"/>
            <a:endParaRPr lang="de-CH" dirty="0"/>
          </a:p>
          <a:p>
            <a:pPr marL="0" lvl="1" indent="0">
              <a:buNone/>
            </a:pPr>
            <a:endParaRPr lang="de-CH" dirty="0" smtClean="0"/>
          </a:p>
          <a:p>
            <a:pPr lvl="1"/>
            <a:endParaRPr lang="de-CH" dirty="0"/>
          </a:p>
          <a:p>
            <a:pPr marL="0" lvl="1" indent="0">
              <a:buNone/>
            </a:pPr>
            <a:endParaRPr lang="de-CH" dirty="0" smtClean="0"/>
          </a:p>
          <a:p>
            <a:pPr marL="0" lvl="1" indent="0">
              <a:buNone/>
            </a:pPr>
            <a:endParaRPr lang="de-CH" dirty="0" smtClean="0"/>
          </a:p>
        </p:txBody>
      </p:sp>
      <p:grpSp>
        <p:nvGrpSpPr>
          <p:cNvPr id="9" name="Gruppieren 8"/>
          <p:cNvGrpSpPr/>
          <p:nvPr/>
        </p:nvGrpSpPr>
        <p:grpSpPr>
          <a:xfrm>
            <a:off x="7233101" y="1853912"/>
            <a:ext cx="4585127" cy="3471963"/>
            <a:chOff x="6703906" y="1260539"/>
            <a:chExt cx="4841310" cy="3902115"/>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068" y="1961697"/>
              <a:ext cx="2459259" cy="2308162"/>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960" y="1556793"/>
              <a:ext cx="785641" cy="1233892"/>
            </a:xfrm>
            <a:prstGeom prst="rect">
              <a:avLst/>
            </a:prstGeom>
          </p:spPr>
        </p:pic>
        <p:grpSp>
          <p:nvGrpSpPr>
            <p:cNvPr id="13" name="Gruppieren 12"/>
            <p:cNvGrpSpPr/>
            <p:nvPr/>
          </p:nvGrpSpPr>
          <p:grpSpPr>
            <a:xfrm>
              <a:off x="6703906" y="1771444"/>
              <a:ext cx="1734695" cy="1734696"/>
              <a:chOff x="6596804" y="692696"/>
              <a:chExt cx="1734696" cy="1734696"/>
            </a:xfrm>
          </p:grpSpPr>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04" y="692696"/>
                <a:ext cx="1734696" cy="1734696"/>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20" y="1625496"/>
                <a:ext cx="1070288" cy="700286"/>
              </a:xfrm>
              <a:prstGeom prst="rect">
                <a:avLst/>
              </a:prstGeom>
            </p:spPr>
          </p:pic>
        </p:grpSp>
        <p:grpSp>
          <p:nvGrpSpPr>
            <p:cNvPr id="17" name="Gruppieren 16"/>
            <p:cNvGrpSpPr/>
            <p:nvPr/>
          </p:nvGrpSpPr>
          <p:grpSpPr>
            <a:xfrm>
              <a:off x="8789936" y="1260539"/>
              <a:ext cx="1123492" cy="743299"/>
              <a:chOff x="7207772" y="5001156"/>
              <a:chExt cx="1176695" cy="878122"/>
            </a:xfrm>
          </p:grpSpPr>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1264" y="5030312"/>
                <a:ext cx="673203" cy="848966"/>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7772" y="5001156"/>
                <a:ext cx="368743" cy="878122"/>
              </a:xfrm>
              <a:prstGeom prst="rect">
                <a:avLst/>
              </a:prstGeom>
            </p:spPr>
          </p:pic>
        </p:grpSp>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1515" y="3337861"/>
              <a:ext cx="793701" cy="793701"/>
            </a:xfrm>
            <a:prstGeom prst="rect">
              <a:avLst/>
            </a:prstGeom>
          </p:spPr>
        </p:pic>
        <p:pic>
          <p:nvPicPr>
            <p:cNvPr id="16" name="Grafik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6132" y="4155459"/>
              <a:ext cx="1971831" cy="1007195"/>
            </a:xfrm>
            <a:prstGeom prst="rect">
              <a:avLst/>
            </a:prstGeom>
          </p:spPr>
        </p:pic>
        <p:pic>
          <p:nvPicPr>
            <p:cNvPr id="18" name="Grafik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3226" y="3437921"/>
              <a:ext cx="1129954" cy="1129954"/>
            </a:xfrm>
            <a:prstGeom prst="rect">
              <a:avLst/>
            </a:prstGeom>
          </p:spPr>
        </p:pic>
      </p:grpSp>
    </p:spTree>
    <p:extLst>
      <p:ext uri="{BB962C8B-B14F-4D97-AF65-F5344CB8AC3E}">
        <p14:creationId xmlns:p14="http://schemas.microsoft.com/office/powerpoint/2010/main" val="1018171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Aufgaben und Zuständigkeiten</a:t>
            </a:r>
            <a:endParaRPr lang="de-CH"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9416" y="2176868"/>
            <a:ext cx="5976664" cy="4204460"/>
          </a:xfrm>
        </p:spPr>
        <p:txBody>
          <a:bodyPr/>
          <a:lstStyle/>
          <a:p>
            <a:pPr marL="2060575" lvl="1" indent="-352425"/>
            <a:r>
              <a:rPr lang="de-CH" dirty="0"/>
              <a:t>p</a:t>
            </a:r>
            <a:r>
              <a:rPr lang="de-CH" dirty="0" smtClean="0"/>
              <a:t>ersoneller Lead</a:t>
            </a:r>
            <a:endParaRPr lang="de-CH" dirty="0"/>
          </a:p>
          <a:p>
            <a:pPr marL="2060575" lvl="1" indent="-352425"/>
            <a:r>
              <a:rPr lang="de-CH" dirty="0"/>
              <a:t>p</a:t>
            </a:r>
            <a:r>
              <a:rPr lang="de-CH" dirty="0" smtClean="0"/>
              <a:t>olitischer Überbau</a:t>
            </a:r>
          </a:p>
          <a:p>
            <a:pPr marL="2060575" lvl="1" indent="-352425"/>
            <a:endParaRPr lang="de-CH" dirty="0"/>
          </a:p>
          <a:p>
            <a:pPr marL="2060575" lvl="1" indent="-352425"/>
            <a:endParaRPr lang="de-CH" dirty="0" smtClean="0"/>
          </a:p>
          <a:p>
            <a:pPr marL="2060575" lvl="1" indent="-352425"/>
            <a:endParaRPr lang="de-CH" dirty="0"/>
          </a:p>
          <a:p>
            <a:pPr marL="2060575" lvl="1" indent="-352425"/>
            <a:r>
              <a:rPr lang="de-CH" dirty="0" smtClean="0"/>
              <a:t>materieller Lead</a:t>
            </a:r>
            <a:br>
              <a:rPr lang="de-CH" dirty="0" smtClean="0"/>
            </a:br>
            <a:r>
              <a:rPr lang="de-CH" sz="2000" dirty="0"/>
              <a:t>(</a:t>
            </a:r>
            <a:r>
              <a:rPr lang="de-CH" sz="2000" dirty="0" smtClean="0"/>
              <a:t>Lagerung/Wartung)</a:t>
            </a:r>
            <a:endParaRPr lang="de-CH" dirty="0" smtClean="0"/>
          </a:p>
          <a:p>
            <a:pPr marL="2060575" lvl="1" indent="-352425"/>
            <a:r>
              <a:rPr lang="de-CH" dirty="0"/>
              <a:t>p</a:t>
            </a:r>
            <a:r>
              <a:rPr lang="de-CH" dirty="0" smtClean="0"/>
              <a:t>ersonelle Unterstützung</a:t>
            </a:r>
          </a:p>
          <a:p>
            <a:pPr marL="1617663" lvl="1" indent="-361950"/>
            <a:endParaRPr lang="de-CH" dirty="0" smtClean="0"/>
          </a:p>
          <a:p>
            <a:endParaRPr lang="de-CH" dirty="0" smtClean="0"/>
          </a:p>
          <a:p>
            <a:endParaRPr lang="de-CH" dirty="0" smtClean="0"/>
          </a:p>
          <a:p>
            <a:r>
              <a:rPr lang="de-CH" dirty="0" smtClean="0"/>
              <a:t> </a:t>
            </a:r>
          </a:p>
        </p:txBody>
      </p:sp>
      <p:sp>
        <p:nvSpPr>
          <p:cNvPr id="4" name="Inhaltsplatzhalter 3"/>
          <p:cNvSpPr>
            <a:spLocks noGrp="1"/>
          </p:cNvSpPr>
          <p:nvPr>
            <p:ph sz="half" idx="2"/>
          </p:nvPr>
        </p:nvSpPr>
        <p:spPr>
          <a:xfrm>
            <a:off x="7104112" y="2225797"/>
            <a:ext cx="4896544" cy="4204275"/>
          </a:xfrm>
        </p:spPr>
        <p:txBody>
          <a:bodyPr/>
          <a:lstStyle/>
          <a:p>
            <a:pPr marL="1879600" lvl="1" indent="-352425">
              <a:tabLst>
                <a:tab pos="1879600" algn="l"/>
              </a:tabLst>
            </a:pPr>
            <a:r>
              <a:rPr lang="de-CH" dirty="0" smtClean="0"/>
              <a:t>Information</a:t>
            </a:r>
            <a:endParaRPr lang="de-CH" dirty="0"/>
          </a:p>
          <a:p>
            <a:pPr marL="1879600" lvl="1" indent="-352425">
              <a:tabLst>
                <a:tab pos="1879600" algn="l"/>
              </a:tabLst>
            </a:pPr>
            <a:r>
              <a:rPr lang="de-CH" dirty="0" smtClean="0"/>
              <a:t>Koordination</a:t>
            </a:r>
            <a:endParaRPr lang="de-CH" dirty="0"/>
          </a:p>
          <a:p>
            <a:pPr marL="1527175" lvl="1" indent="0">
              <a:buNone/>
              <a:tabLst>
                <a:tab pos="1879600" algn="l"/>
              </a:tabLst>
            </a:pPr>
            <a:endParaRPr lang="de-CH" dirty="0"/>
          </a:p>
          <a:p>
            <a:pPr marL="1879600" lvl="1" indent="-352425">
              <a:tabLst>
                <a:tab pos="1879600" algn="l"/>
              </a:tabLst>
            </a:pPr>
            <a:endParaRPr lang="de-CH" dirty="0"/>
          </a:p>
          <a:p>
            <a:pPr marL="1879600" lvl="1" indent="-352425">
              <a:tabLst>
                <a:tab pos="1879600" algn="l"/>
              </a:tabLst>
            </a:pPr>
            <a:endParaRPr lang="de-CH" dirty="0"/>
          </a:p>
          <a:p>
            <a:pPr marL="1879600" lvl="1" indent="-352425">
              <a:tabLst>
                <a:tab pos="1879600" algn="l"/>
              </a:tabLst>
            </a:pPr>
            <a:r>
              <a:rPr lang="de-CH" dirty="0" smtClean="0"/>
              <a:t>Gebäude/ Räumlichkeiten</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8" name="Grafik 7"/>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04112" y="4256248"/>
            <a:ext cx="1256754" cy="1256754"/>
          </a:xfrm>
          <a:prstGeom prst="rect">
            <a:avLst/>
          </a:prstGeom>
        </p:spPr>
      </p:pic>
      <p:pic>
        <p:nvPicPr>
          <p:cNvPr id="9" name="Grafik 8"/>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28433" y="2083776"/>
            <a:ext cx="1008112" cy="1008112"/>
          </a:xfrm>
          <a:prstGeom prst="rect">
            <a:avLst/>
          </a:prstGeom>
        </p:spPr>
      </p:pic>
      <p:sp>
        <p:nvSpPr>
          <p:cNvPr id="13" name="Textfeld 12"/>
          <p:cNvSpPr txBox="1"/>
          <p:nvPr/>
        </p:nvSpPr>
        <p:spPr>
          <a:xfrm>
            <a:off x="1124939" y="5524221"/>
            <a:ext cx="574416" cy="307777"/>
          </a:xfrm>
          <a:prstGeom prst="rect">
            <a:avLst/>
          </a:prstGeom>
          <a:solidFill>
            <a:schemeClr val="bg2">
              <a:lumMod val="40000"/>
              <a:lumOff val="60000"/>
            </a:schemeClr>
          </a:solidFill>
        </p:spPr>
        <p:txBody>
          <a:bodyPr wrap="square" lIns="0" tIns="0" rIns="0" bIns="0" rtlCol="0">
            <a:spAutoFit/>
          </a:bodyPr>
          <a:lstStyle/>
          <a:p>
            <a:pPr algn="ctr"/>
            <a:r>
              <a:rPr lang="de-CH" sz="2000" dirty="0" smtClean="0"/>
              <a:t>ZSO</a:t>
            </a:r>
            <a:endParaRPr lang="de-CH" sz="2000" dirty="0"/>
          </a:p>
        </p:txBody>
      </p:sp>
      <p:sp>
        <p:nvSpPr>
          <p:cNvPr id="45" name="Textfeld 44"/>
          <p:cNvSpPr txBox="1"/>
          <p:nvPr/>
        </p:nvSpPr>
        <p:spPr>
          <a:xfrm>
            <a:off x="1047124" y="3168351"/>
            <a:ext cx="1304460" cy="307777"/>
          </a:xfrm>
          <a:prstGeom prst="rect">
            <a:avLst/>
          </a:prstGeom>
          <a:solidFill>
            <a:schemeClr val="bg2">
              <a:lumMod val="40000"/>
              <a:lumOff val="60000"/>
            </a:schemeClr>
          </a:solidFill>
        </p:spPr>
        <p:txBody>
          <a:bodyPr wrap="square" lIns="0" tIns="0" rIns="0" bIns="0" rtlCol="0">
            <a:spAutoFit/>
          </a:bodyPr>
          <a:lstStyle/>
          <a:p>
            <a:pPr algn="ctr"/>
            <a:r>
              <a:rPr lang="de-CH" sz="2000" dirty="0" smtClean="0"/>
              <a:t>Gemeinde</a:t>
            </a:r>
            <a:endParaRPr lang="de-CH" sz="2400" dirty="0"/>
          </a:p>
        </p:txBody>
      </p:sp>
      <p:sp>
        <p:nvSpPr>
          <p:cNvPr id="46" name="Textfeld 45"/>
          <p:cNvSpPr txBox="1"/>
          <p:nvPr/>
        </p:nvSpPr>
        <p:spPr>
          <a:xfrm>
            <a:off x="7203255" y="3192723"/>
            <a:ext cx="1341017" cy="307777"/>
          </a:xfrm>
          <a:prstGeom prst="rect">
            <a:avLst/>
          </a:prstGeom>
          <a:solidFill>
            <a:schemeClr val="bg2">
              <a:lumMod val="40000"/>
              <a:lumOff val="60000"/>
            </a:schemeClr>
          </a:solidFill>
        </p:spPr>
        <p:txBody>
          <a:bodyPr wrap="square" lIns="0" tIns="0" rIns="0" bIns="0" rtlCol="0">
            <a:spAutoFit/>
          </a:bodyPr>
          <a:lstStyle/>
          <a:p>
            <a:pPr algn="ctr"/>
            <a:r>
              <a:rPr lang="de-CH" sz="2000" dirty="0" smtClean="0"/>
              <a:t>RFO / GFO</a:t>
            </a:r>
            <a:endParaRPr lang="de-CH" sz="2000" dirty="0"/>
          </a:p>
        </p:txBody>
      </p:sp>
      <p:sp>
        <p:nvSpPr>
          <p:cNvPr id="47" name="Textfeld 46"/>
          <p:cNvSpPr txBox="1"/>
          <p:nvPr/>
        </p:nvSpPr>
        <p:spPr>
          <a:xfrm>
            <a:off x="7228433" y="5548593"/>
            <a:ext cx="1819895" cy="307777"/>
          </a:xfrm>
          <a:prstGeom prst="rect">
            <a:avLst/>
          </a:prstGeom>
          <a:solidFill>
            <a:schemeClr val="bg2">
              <a:lumMod val="40000"/>
              <a:lumOff val="60000"/>
            </a:schemeClr>
          </a:solidFill>
        </p:spPr>
        <p:txBody>
          <a:bodyPr wrap="square" lIns="0" tIns="0" rIns="0" bIns="0" rtlCol="0">
            <a:spAutoFit/>
          </a:bodyPr>
          <a:lstStyle/>
          <a:p>
            <a:pPr algn="ctr"/>
            <a:r>
              <a:rPr lang="de-CH" sz="2000" dirty="0" smtClean="0"/>
              <a:t>Standortnutzer</a:t>
            </a:r>
            <a:endParaRPr lang="de-CH" sz="2400" dirty="0"/>
          </a:p>
        </p:txBody>
      </p:sp>
      <p:pic>
        <p:nvPicPr>
          <p:cNvPr id="12" name="Grafik 11"/>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0904" y="4138346"/>
            <a:ext cx="1374656" cy="1374656"/>
          </a:xfrm>
          <a:prstGeom prst="rect">
            <a:avLst/>
          </a:prstGeom>
        </p:spPr>
      </p:pic>
      <p:pic>
        <p:nvPicPr>
          <p:cNvPr id="15" name="Grafik 14"/>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72083" y="1964365"/>
            <a:ext cx="1140336" cy="1127523"/>
          </a:xfrm>
          <a:prstGeom prst="rect">
            <a:avLst/>
          </a:prstGeom>
          <a:ln>
            <a:noFill/>
          </a:ln>
        </p:spPr>
      </p:pic>
    </p:spTree>
    <p:extLst>
      <p:ext uri="{BB962C8B-B14F-4D97-AF65-F5344CB8AC3E}">
        <p14:creationId xmlns:p14="http://schemas.microsoft.com/office/powerpoint/2010/main" val="2112725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Material (Grundausrüstung)</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8198" y="1852612"/>
            <a:ext cx="6481937" cy="4672800"/>
          </a:xfrm>
        </p:spPr>
        <p:txBody>
          <a:bodyPr/>
          <a:lstStyle/>
          <a:p>
            <a:pPr lvl="1"/>
            <a:r>
              <a:rPr lang="de-CH" dirty="0" smtClean="0"/>
              <a:t>3 Materialkisten mit Material für</a:t>
            </a:r>
          </a:p>
          <a:p>
            <a:pPr lvl="2"/>
            <a:r>
              <a:rPr lang="de-CH" dirty="0" smtClean="0"/>
              <a:t>Beleuchtung</a:t>
            </a:r>
          </a:p>
          <a:p>
            <a:pPr lvl="2"/>
            <a:r>
              <a:rPr lang="de-CH" dirty="0" smtClean="0"/>
              <a:t>Schutz Betriebspersonal</a:t>
            </a:r>
          </a:p>
          <a:p>
            <a:pPr lvl="2"/>
            <a:r>
              <a:rPr lang="de-CH" dirty="0" smtClean="0"/>
              <a:t>Absperrung / Personenlenkung</a:t>
            </a:r>
          </a:p>
          <a:p>
            <a:pPr lvl="2"/>
            <a:r>
              <a:rPr lang="de-CH" dirty="0" smtClean="0"/>
              <a:t>Stromerzeugung</a:t>
            </a:r>
          </a:p>
          <a:p>
            <a:pPr lvl="2"/>
            <a:r>
              <a:rPr lang="de-CH" dirty="0" smtClean="0"/>
              <a:t>Information und Kommunikation (IKT)</a:t>
            </a:r>
          </a:p>
          <a:p>
            <a:pPr marL="0" lvl="1" indent="0">
              <a:buNone/>
            </a:pPr>
            <a:endParaRPr lang="de-CH" dirty="0" smtClean="0"/>
          </a:p>
          <a:p>
            <a:pPr lvl="1"/>
            <a:r>
              <a:rPr lang="de-CH" dirty="0" smtClean="0"/>
              <a:t>1 Kiste Funkzubehör (POLYCOM)</a:t>
            </a:r>
          </a:p>
          <a:p>
            <a:pPr marL="0" lvl="1" indent="0">
              <a:buNone/>
            </a:pPr>
            <a:endParaRPr lang="de-CH" dirty="0" smtClean="0"/>
          </a:p>
          <a:p>
            <a:pPr lvl="1"/>
            <a:r>
              <a:rPr lang="de-CH" dirty="0" smtClean="0"/>
              <a:t>Notstromaggregat</a:t>
            </a:r>
            <a:r>
              <a:rPr lang="de-CH" dirty="0"/>
              <a:t> </a:t>
            </a:r>
            <a:r>
              <a:rPr lang="de-CH" dirty="0" smtClean="0"/>
              <a:t>(inkl. Benzinkanister) und NTP-Fahne</a:t>
            </a:r>
            <a:endParaRPr lang="de-CH" dirty="0"/>
          </a:p>
          <a:p>
            <a:pPr marL="0" lvl="1" indent="0">
              <a:buNone/>
            </a:pPr>
            <a:endParaRPr lang="de-CH" dirty="0" smtClean="0"/>
          </a:p>
          <a:p>
            <a:pPr marL="0" lvl="1" indent="0">
              <a:buNone/>
            </a:pPr>
            <a:endParaRPr lang="de-CH" dirty="0"/>
          </a:p>
          <a:p>
            <a:pPr lvl="1"/>
            <a:endParaRPr lang="de-CH" sz="2000" dirty="0"/>
          </a:p>
          <a:p>
            <a:endParaRPr lang="de-CH" dirty="0"/>
          </a:p>
        </p:txBody>
      </p:sp>
      <p:pic>
        <p:nvPicPr>
          <p:cNvPr id="7" name="Grafik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6281" r="5466"/>
          <a:stretch/>
        </p:blipFill>
        <p:spPr>
          <a:xfrm>
            <a:off x="7522724" y="1852612"/>
            <a:ext cx="3973876" cy="3808636"/>
          </a:xfrm>
          <a:prstGeom prst="rect">
            <a:avLst/>
          </a:prstGeom>
        </p:spPr>
      </p:pic>
    </p:spTree>
    <p:extLst>
      <p:ext uri="{BB962C8B-B14F-4D97-AF65-F5344CB8AC3E}">
        <p14:creationId xmlns:p14="http://schemas.microsoft.com/office/powerpoint/2010/main" val="156938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smtClean="0"/>
              <a:t>Information der Bevölkerung</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9</a:t>
            </a:fld>
            <a:endParaRPr lang="de-CH" dirty="0"/>
          </a:p>
        </p:txBody>
      </p:sp>
      <p:cxnSp>
        <p:nvCxnSpPr>
          <p:cNvPr id="5" name="Gerade Verbindung 35"/>
          <p:cNvCxnSpPr/>
          <p:nvPr/>
        </p:nvCxnSpPr>
        <p:spPr>
          <a:xfrm>
            <a:off x="3920642" y="1282336"/>
            <a:ext cx="0" cy="210474"/>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OTLSHAPE_M_9dd8ed9b66fc40c7b9eaa6cd4eb05791_Title"/>
          <p:cNvSpPr txBox="1"/>
          <p:nvPr>
            <p:custDataLst>
              <p:tags r:id="rId1"/>
            </p:custDataLst>
          </p:nvPr>
        </p:nvSpPr>
        <p:spPr>
          <a:xfrm>
            <a:off x="5799322" y="2062544"/>
            <a:ext cx="5207676" cy="4606815"/>
          </a:xfrm>
          <a:prstGeom prst="rect">
            <a:avLst/>
          </a:prstGeom>
          <a:noFill/>
        </p:spPr>
        <p:txBody>
          <a:bodyPr vert="horz" wrap="square" lIns="0" tIns="0" rIns="0" bIns="0" rtlCol="0" anchor="ctr" anchorCtr="0">
            <a:noAutofit/>
          </a:bodyPr>
          <a:lstStyle/>
          <a:p>
            <a:endParaRPr lang="de-CH" spc="-6" dirty="0"/>
          </a:p>
        </p:txBody>
      </p:sp>
      <p:sp>
        <p:nvSpPr>
          <p:cNvPr id="20" name="Inhaltsplatzhalter 2">
            <a:extLst>
              <a:ext uri="{FF2B5EF4-FFF2-40B4-BE49-F238E27FC236}">
                <a16:creationId xmlns:a16="http://schemas.microsoft.com/office/drawing/2014/main" id="{9EAC0313-945E-4B7D-AA50-0A8905F4222C}"/>
              </a:ext>
            </a:extLst>
          </p:cNvPr>
          <p:cNvSpPr>
            <a:spLocks noGrp="1"/>
          </p:cNvSpPr>
          <p:nvPr>
            <p:ph sz="half" idx="1"/>
          </p:nvPr>
        </p:nvSpPr>
        <p:spPr>
          <a:xfrm>
            <a:off x="838200" y="1852612"/>
            <a:ext cx="6121896" cy="4672800"/>
          </a:xfrm>
        </p:spPr>
        <p:txBody>
          <a:bodyPr/>
          <a:lstStyle/>
          <a:p>
            <a:pPr lvl="1"/>
            <a:r>
              <a:rPr lang="de-CH" dirty="0" smtClean="0"/>
              <a:t>www.notfalltreffpunkt.ch – </a:t>
            </a:r>
            <a:br>
              <a:rPr lang="de-CH" dirty="0" smtClean="0"/>
            </a:br>
            <a:r>
              <a:rPr lang="de-CH" dirty="0" smtClean="0"/>
              <a:t>ein Webauftritt für alle Kantone</a:t>
            </a:r>
          </a:p>
          <a:p>
            <a:pPr lvl="1"/>
            <a:endParaRPr lang="de-CH" dirty="0" smtClean="0"/>
          </a:p>
          <a:p>
            <a:pPr lvl="1"/>
            <a:r>
              <a:rPr lang="de-CH" dirty="0" smtClean="0"/>
              <a:t>Informationen auf der BSM-Homepage</a:t>
            </a:r>
          </a:p>
          <a:p>
            <a:pPr marL="0" lvl="1" indent="0">
              <a:buNone/>
            </a:pPr>
            <a:endParaRPr lang="de-CH" dirty="0"/>
          </a:p>
          <a:p>
            <a:pPr lvl="1"/>
            <a:r>
              <a:rPr lang="de-CH" dirty="0"/>
              <a:t>Info-Flyer </a:t>
            </a:r>
            <a:r>
              <a:rPr lang="de-CH" dirty="0" smtClean="0"/>
              <a:t>(physisch und/oder elektronisch) für </a:t>
            </a:r>
            <a:r>
              <a:rPr lang="de-CH" dirty="0"/>
              <a:t>die </a:t>
            </a:r>
            <a:r>
              <a:rPr lang="de-CH" dirty="0" smtClean="0"/>
              <a:t>Bevölkerung</a:t>
            </a:r>
            <a:endParaRPr lang="de-CH" dirty="0"/>
          </a:p>
          <a:p>
            <a:endParaRPr lang="de-CH" dirty="0"/>
          </a:p>
        </p:txBody>
      </p:sp>
      <p:pic>
        <p:nvPicPr>
          <p:cNvPr id="21" name="Grafik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176" y="1850399"/>
            <a:ext cx="3672408" cy="3306793"/>
          </a:xfrm>
          <a:prstGeom prst="rect">
            <a:avLst/>
          </a:prstGeom>
        </p:spPr>
      </p:pic>
    </p:spTree>
    <p:extLst>
      <p:ext uri="{BB962C8B-B14F-4D97-AF65-F5344CB8AC3E}">
        <p14:creationId xmlns:p14="http://schemas.microsoft.com/office/powerpoint/2010/main" val="32937434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räsentation BE de">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FF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BE.potx" id="{5D63DB8A-61DC-4347-95C2-954EDE98153D}" vid="{8E2C8323-E180-4588-992C-6124B4818E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BE de</Template>
  <TotalTime>0</TotalTime>
  <Words>2264</Words>
  <Application>Microsoft Office PowerPoint</Application>
  <PresentationFormat>Breitbild</PresentationFormat>
  <Paragraphs>238</Paragraphs>
  <Slides>11</Slides>
  <Notes>11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Wingdings</vt:lpstr>
      <vt:lpstr>Präsentation BE de</vt:lpstr>
      <vt:lpstr>Notfalltreffpunkte Kt. Bern</vt:lpstr>
      <vt:lpstr>Inhalt</vt:lpstr>
      <vt:lpstr>Sinn und Zweck</vt:lpstr>
      <vt:lpstr>Einsatz NTP bei welchen Ereignissen?</vt:lpstr>
      <vt:lpstr>Standorte</vt:lpstr>
      <vt:lpstr>Leistungsprofil</vt:lpstr>
      <vt:lpstr>Aufgaben und Zuständigkeiten</vt:lpstr>
      <vt:lpstr>Material (Grundausrüstung)</vt:lpstr>
      <vt:lpstr>Information der Bevölkerung</vt:lpstr>
      <vt:lpstr>Weiteres Vorgehen in den Gemeinden</vt:lpstr>
      <vt:lpstr>Kontakt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(maximal 2 Zeilen)</dc:title>
  <dc:creator>Mangiarratti Daniela</dc:creator>
  <cp:lastModifiedBy>Mangiarratti Daniela, SID-BSM-AB</cp:lastModifiedBy>
  <cp:revision>307</cp:revision>
  <cp:lastPrinted>2021-04-15T14:38:18Z</cp:lastPrinted>
  <dcterms:created xsi:type="dcterms:W3CDTF">2020-01-30T12:36:11Z</dcterms:created>
  <dcterms:modified xsi:type="dcterms:W3CDTF">2021-08-31T14:12:19Z</dcterms:modified>
</cp:coreProperties>
</file>