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04" r:id="rId4"/>
  </p:sldMasterIdLst>
  <p:notesMasterIdLst>
    <p:notesMasterId r:id="rId8"/>
  </p:notesMasterIdLst>
  <p:handoutMasterIdLst>
    <p:handoutMasterId r:id="rId9"/>
  </p:handoutMasterIdLst>
  <p:sldIdLst>
    <p:sldId id="265" r:id="rId5"/>
    <p:sldId id="266" r:id="rId6"/>
    <p:sldId id="267" r:id="rId7"/>
  </p:sldIdLst>
  <p:sldSz cx="9144000" cy="6858000" type="screen4x3"/>
  <p:notesSz cx="6797675" cy="9872663"/>
  <p:defaultTextStyle>
    <a:defPPr>
      <a:defRPr lang="de-DE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B9"/>
    <a:srgbClr val="FF0000"/>
    <a:srgbClr val="080808"/>
    <a:srgbClr val="99CBE1"/>
    <a:srgbClr val="70C4E2"/>
    <a:srgbClr val="000000"/>
    <a:srgbClr val="FFCC00"/>
    <a:srgbClr val="CCECFF"/>
    <a:srgbClr val="333333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 autoAdjust="0"/>
    <p:restoredTop sz="94676" autoAdjust="0"/>
  </p:normalViewPr>
  <p:slideViewPr>
    <p:cSldViewPr snapToObjects="1" showGuides="1"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76" d="100"/>
          <a:sy n="76" d="100"/>
        </p:scale>
        <p:origin x="-3342" y="-102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2" tIns="45996" rIns="91992" bIns="45996" numCol="1" anchor="t" anchorCtr="0" compatLnSpc="1">
            <a:prstTxWarp prst="textNoShape">
              <a:avLst/>
            </a:prstTxWarp>
          </a:bodyPr>
          <a:lstStyle>
            <a:lvl1pPr defTabSz="919523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4" y="1"/>
            <a:ext cx="2945862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2" tIns="45996" rIns="91992" bIns="45996" numCol="1" anchor="t" anchorCtr="0" compatLnSpc="1">
            <a:prstTxWarp prst="textNoShape">
              <a:avLst/>
            </a:prstTxWarp>
          </a:bodyPr>
          <a:lstStyle>
            <a:lvl1pPr algn="r" defTabSz="919523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035"/>
            <a:ext cx="2945862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2" tIns="45996" rIns="91992" bIns="45996" numCol="1" anchor="b" anchorCtr="0" compatLnSpc="1">
            <a:prstTxWarp prst="textNoShape">
              <a:avLst/>
            </a:prstTxWarp>
          </a:bodyPr>
          <a:lstStyle>
            <a:lvl1pPr defTabSz="919523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4" y="9378035"/>
            <a:ext cx="2945862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2" tIns="45996" rIns="91992" bIns="45996" numCol="1" anchor="b" anchorCtr="0" compatLnSpc="1">
            <a:prstTxWarp prst="textNoShape">
              <a:avLst/>
            </a:prstTxWarp>
          </a:bodyPr>
          <a:lstStyle>
            <a:lvl1pPr algn="r" defTabSz="919523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fld id="{47E2DA0C-8223-44F6-9BA0-634409688F30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5642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2" tIns="45996" rIns="91992" bIns="45996" numCol="1" anchor="t" anchorCtr="0" compatLnSpc="1">
            <a:prstTxWarp prst="textNoShape">
              <a:avLst/>
            </a:prstTxWarp>
          </a:bodyPr>
          <a:lstStyle>
            <a:lvl1pPr defTabSz="919523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4" y="1"/>
            <a:ext cx="2945862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2" tIns="45996" rIns="91992" bIns="45996" numCol="1" anchor="t" anchorCtr="0" compatLnSpc="1">
            <a:prstTxWarp prst="textNoShape">
              <a:avLst/>
            </a:prstTxWarp>
          </a:bodyPr>
          <a:lstStyle>
            <a:lvl1pPr algn="r" defTabSz="919523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8713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73" y="4689017"/>
            <a:ext cx="4982732" cy="444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2" tIns="45996" rIns="91992" bIns="459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4" y="9378035"/>
            <a:ext cx="2945862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2" tIns="45996" rIns="91992" bIns="45996" numCol="1" anchor="b" anchorCtr="0" compatLnSpc="1">
            <a:prstTxWarp prst="textNoShape">
              <a:avLst/>
            </a:prstTxWarp>
          </a:bodyPr>
          <a:lstStyle>
            <a:lvl1pPr algn="r" defTabSz="919523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fld id="{6677C7B5-EEC5-4A36-ABB0-FA3667A68206}" type="slidenum">
              <a:rPr lang="de-DE"/>
              <a:pPr/>
              <a:t>‹Nr.›</a:t>
            </a:fld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4"/>
          </p:nvPr>
        </p:nvSpPr>
        <p:spPr>
          <a:xfrm>
            <a:off x="0" y="9378035"/>
            <a:ext cx="2945862" cy="493097"/>
          </a:xfrm>
          <a:prstGeom prst="rect">
            <a:avLst/>
          </a:prstGeom>
        </p:spPr>
        <p:txBody>
          <a:bodyPr vert="horz" lIns="87545" tIns="43772" rIns="87545" bIns="43772" rtlCol="0" anchor="b"/>
          <a:lstStyle>
            <a:lvl1pPr algn="l">
              <a:defRPr sz="1100"/>
            </a:lvl1pPr>
          </a:lstStyle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17402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550" y="1125538"/>
            <a:ext cx="7915277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57281" y="3757617"/>
            <a:ext cx="7208311" cy="1814523"/>
          </a:xfrm>
        </p:spPr>
        <p:txBody>
          <a:bodyPr>
            <a:normAutofit/>
          </a:bodyPr>
          <a:lstStyle>
            <a:lvl1pPr marL="0" indent="0" algn="l">
              <a:buFont typeface="Arial" pitchFamily="34" charset="0"/>
              <a:buNone/>
              <a:defRPr sz="20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1"/>
          </p:nvPr>
        </p:nvSpPr>
        <p:spPr/>
        <p:txBody>
          <a:bodyPr anchor="b" anchorCtr="0"/>
          <a:lstStyle/>
          <a:p>
            <a:fld id="{D9E358DE-B955-4A51-BDCB-7313EE34B6CC}" type="slidenum">
              <a:rPr lang="de-CH" noProof="0" smtClean="0"/>
              <a:pPr/>
              <a:t>‹Nr.›</a:t>
            </a:fld>
            <a:endParaRPr lang="de-CH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CH" noProof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71550" y="1600200"/>
            <a:ext cx="3920844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CH" noProof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83480" y="1600200"/>
            <a:ext cx="3946238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CH" noProof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E358DE-B955-4A51-BDCB-7313EE34B6CC}" type="slidenum">
              <a:rPr lang="de-CH" noProof="0" smtClean="0"/>
              <a:pPr/>
              <a:t>‹Nr.›</a:t>
            </a:fld>
            <a:endParaRPr lang="de-CH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0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71550" y="1125539"/>
            <a:ext cx="7958168" cy="1135046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smtClean="0"/>
              <a:t>Titelmasterformat durch Klicken bearbeiten</a:t>
            </a:r>
            <a:endParaRPr lang="de-CH" noProof="0"/>
          </a:p>
        </p:txBody>
      </p:sp>
      <p:sp>
        <p:nvSpPr>
          <p:cNvPr id="17" name="Rectangle 14"/>
          <p:cNvSpPr>
            <a:spLocks noChangeArrowheads="1"/>
          </p:cNvSpPr>
          <p:nvPr userDrawn="1"/>
        </p:nvSpPr>
        <p:spPr bwMode="auto">
          <a:xfrm>
            <a:off x="4800600" y="0"/>
            <a:ext cx="4343400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endParaRPr lang="de-CH" noProof="0" dirty="0">
              <a:latin typeface="Times" pitchFamily="18" charset="0"/>
            </a:endParaRPr>
          </a:p>
        </p:txBody>
      </p:sp>
      <p:sp>
        <p:nvSpPr>
          <p:cNvPr id="18" name="Line 15"/>
          <p:cNvSpPr>
            <a:spLocks noChangeShapeType="1"/>
          </p:cNvSpPr>
          <p:nvPr userDrawn="1"/>
        </p:nvSpPr>
        <p:spPr bwMode="auto">
          <a:xfrm>
            <a:off x="4800600" y="457200"/>
            <a:ext cx="4343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19" name="Line 16"/>
          <p:cNvSpPr>
            <a:spLocks noChangeShapeType="1"/>
          </p:cNvSpPr>
          <p:nvPr userDrawn="1"/>
        </p:nvSpPr>
        <p:spPr bwMode="auto">
          <a:xfrm>
            <a:off x="4191000" y="457200"/>
            <a:ext cx="611188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0" name="Line 17"/>
          <p:cNvSpPr>
            <a:spLocks noChangeShapeType="1"/>
          </p:cNvSpPr>
          <p:nvPr userDrawn="1"/>
        </p:nvSpPr>
        <p:spPr bwMode="auto">
          <a:xfrm>
            <a:off x="3724275" y="457200"/>
            <a:ext cx="468313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1" name="Line 18"/>
          <p:cNvSpPr>
            <a:spLocks noChangeShapeType="1"/>
          </p:cNvSpPr>
          <p:nvPr userDrawn="1"/>
        </p:nvSpPr>
        <p:spPr bwMode="auto">
          <a:xfrm>
            <a:off x="3367088" y="457200"/>
            <a:ext cx="360362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2" name="Line 19"/>
          <p:cNvSpPr>
            <a:spLocks noChangeShapeType="1"/>
          </p:cNvSpPr>
          <p:nvPr userDrawn="1"/>
        </p:nvSpPr>
        <p:spPr bwMode="auto">
          <a:xfrm>
            <a:off x="3082925" y="457200"/>
            <a:ext cx="287338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3" name="Line 20"/>
          <p:cNvSpPr>
            <a:spLocks noChangeShapeType="1"/>
          </p:cNvSpPr>
          <p:nvPr userDrawn="1"/>
        </p:nvSpPr>
        <p:spPr bwMode="auto">
          <a:xfrm>
            <a:off x="2978150" y="457200"/>
            <a:ext cx="107950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7" name="Text Box 2"/>
          <p:cNvSpPr txBox="1">
            <a:spLocks noChangeArrowheads="1"/>
          </p:cNvSpPr>
          <p:nvPr userDrawn="1"/>
        </p:nvSpPr>
        <p:spPr bwMode="auto">
          <a:xfrm>
            <a:off x="852488" y="176213"/>
            <a:ext cx="2628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de-CH" sz="2000" noProof="0" dirty="0" smtClean="0"/>
              <a:t>Kanton Bern</a:t>
            </a:r>
            <a:endParaRPr lang="de-CH" sz="2000" noProof="0" dirty="0"/>
          </a:p>
        </p:txBody>
      </p:sp>
      <p:pic>
        <p:nvPicPr>
          <p:cNvPr id="28" name="Picture 3" descr="Wappenneu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2708275"/>
            <a:ext cx="650875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Grafik 13" descr="logo_kfo_be_rgb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485324" y="6165302"/>
            <a:ext cx="263389" cy="263389"/>
          </a:xfrm>
          <a:prstGeom prst="rect">
            <a:avLst/>
          </a:prstGeom>
        </p:spPr>
      </p:pic>
      <p:sp>
        <p:nvSpPr>
          <p:cNvPr id="15" name="Foliennummernplatzhalter 5"/>
          <p:cNvSpPr txBox="1">
            <a:spLocks/>
          </p:cNvSpPr>
          <p:nvPr userDrawn="1"/>
        </p:nvSpPr>
        <p:spPr>
          <a:xfrm>
            <a:off x="5076056" y="6524625"/>
            <a:ext cx="3672657" cy="2160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de-D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CH" dirty="0" smtClean="0"/>
              <a:t>Amt für Bevölkerungsschutz, Sport und Militär</a:t>
            </a:r>
            <a:endParaRPr lang="de-CH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958788" y="785794"/>
            <a:ext cx="7970930" cy="4889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CH" noProof="0" dirty="0" smtClean="0"/>
              <a:t>Titelmasterformat durch Klicken bearbeiten</a:t>
            </a:r>
            <a:endParaRPr lang="de-CH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58789" y="1493811"/>
            <a:ext cx="7970930" cy="452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noProof="0" dirty="0" smtClean="0"/>
              <a:t>Textmasterformate durch Klicken bearbeiten</a:t>
            </a:r>
          </a:p>
          <a:p>
            <a:pPr lvl="1"/>
            <a:r>
              <a:rPr lang="de-CH" noProof="0" dirty="0" smtClean="0"/>
              <a:t>Zweite Ebene</a:t>
            </a:r>
          </a:p>
          <a:p>
            <a:pPr lvl="2"/>
            <a:r>
              <a:rPr lang="de-CH" noProof="0" dirty="0" smtClean="0"/>
              <a:t>Dritte Ebene</a:t>
            </a:r>
          </a:p>
          <a:p>
            <a:pPr lvl="3"/>
            <a:r>
              <a:rPr lang="de-CH" noProof="0" dirty="0" smtClean="0"/>
              <a:t>Vierte Ebene</a:t>
            </a:r>
          </a:p>
          <a:p>
            <a:pPr lvl="4"/>
            <a:r>
              <a:rPr lang="de-CH" noProof="0" dirty="0" smtClean="0"/>
              <a:t>Fünfte Ebene</a:t>
            </a:r>
            <a:endParaRPr lang="de-CH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58789" y="6524625"/>
            <a:ext cx="516868" cy="1639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358DE-B955-4A51-BDCB-7313EE34B6CC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Rectangle 68"/>
          <p:cNvSpPr>
            <a:spLocks noChangeArrowheads="1"/>
          </p:cNvSpPr>
          <p:nvPr/>
        </p:nvSpPr>
        <p:spPr bwMode="auto">
          <a:xfrm>
            <a:off x="4800600" y="0"/>
            <a:ext cx="4343400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endParaRPr lang="de-CH" noProof="0" dirty="0">
              <a:latin typeface="Times" pitchFamily="18" charset="0"/>
            </a:endParaRPr>
          </a:p>
        </p:txBody>
      </p:sp>
      <p:sp>
        <p:nvSpPr>
          <p:cNvPr id="8" name="Line 69"/>
          <p:cNvSpPr>
            <a:spLocks noChangeShapeType="1"/>
          </p:cNvSpPr>
          <p:nvPr/>
        </p:nvSpPr>
        <p:spPr bwMode="auto">
          <a:xfrm>
            <a:off x="4800600" y="457200"/>
            <a:ext cx="4343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9" name="Line 70"/>
          <p:cNvSpPr>
            <a:spLocks noChangeShapeType="1"/>
          </p:cNvSpPr>
          <p:nvPr/>
        </p:nvSpPr>
        <p:spPr bwMode="auto">
          <a:xfrm>
            <a:off x="4191000" y="457200"/>
            <a:ext cx="611188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10" name="Line 71"/>
          <p:cNvSpPr>
            <a:spLocks noChangeShapeType="1"/>
          </p:cNvSpPr>
          <p:nvPr/>
        </p:nvSpPr>
        <p:spPr bwMode="auto">
          <a:xfrm>
            <a:off x="3724275" y="457200"/>
            <a:ext cx="468313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11" name="Line 72"/>
          <p:cNvSpPr>
            <a:spLocks noChangeShapeType="1"/>
          </p:cNvSpPr>
          <p:nvPr/>
        </p:nvSpPr>
        <p:spPr bwMode="auto">
          <a:xfrm>
            <a:off x="3367088" y="457200"/>
            <a:ext cx="360362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12" name="Line 73"/>
          <p:cNvSpPr>
            <a:spLocks noChangeShapeType="1"/>
          </p:cNvSpPr>
          <p:nvPr/>
        </p:nvSpPr>
        <p:spPr bwMode="auto">
          <a:xfrm>
            <a:off x="3082925" y="457200"/>
            <a:ext cx="287338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13" name="Line 74"/>
          <p:cNvSpPr>
            <a:spLocks noChangeShapeType="1"/>
          </p:cNvSpPr>
          <p:nvPr/>
        </p:nvSpPr>
        <p:spPr bwMode="auto">
          <a:xfrm>
            <a:off x="2978150" y="457200"/>
            <a:ext cx="107950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52488" y="176213"/>
            <a:ext cx="2628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de-CH" sz="2000" noProof="0" dirty="0" smtClean="0"/>
              <a:t>Kanton Bern</a:t>
            </a:r>
            <a:endParaRPr lang="de-CH" sz="2000" noProof="0" dirty="0"/>
          </a:p>
        </p:txBody>
      </p:sp>
      <p:pic>
        <p:nvPicPr>
          <p:cNvPr id="16" name="Picture 3" descr="Wappenneu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" y="2708275"/>
            <a:ext cx="650875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68"/>
          <p:cNvSpPr>
            <a:spLocks noChangeArrowheads="1"/>
          </p:cNvSpPr>
          <p:nvPr/>
        </p:nvSpPr>
        <p:spPr bwMode="auto">
          <a:xfrm>
            <a:off x="4800600" y="0"/>
            <a:ext cx="4343400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endParaRPr lang="de-CH" noProof="0" dirty="0">
              <a:latin typeface="Times" pitchFamily="18" charset="0"/>
            </a:endParaRPr>
          </a:p>
        </p:txBody>
      </p:sp>
      <p:sp>
        <p:nvSpPr>
          <p:cNvPr id="18" name="Line 69"/>
          <p:cNvSpPr>
            <a:spLocks noChangeShapeType="1"/>
          </p:cNvSpPr>
          <p:nvPr/>
        </p:nvSpPr>
        <p:spPr bwMode="auto">
          <a:xfrm>
            <a:off x="4800600" y="457200"/>
            <a:ext cx="4343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19" name="Line 70"/>
          <p:cNvSpPr>
            <a:spLocks noChangeShapeType="1"/>
          </p:cNvSpPr>
          <p:nvPr/>
        </p:nvSpPr>
        <p:spPr bwMode="auto">
          <a:xfrm>
            <a:off x="4191000" y="457200"/>
            <a:ext cx="611188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0" name="Line 71"/>
          <p:cNvSpPr>
            <a:spLocks noChangeShapeType="1"/>
          </p:cNvSpPr>
          <p:nvPr/>
        </p:nvSpPr>
        <p:spPr bwMode="auto">
          <a:xfrm>
            <a:off x="3724275" y="457200"/>
            <a:ext cx="468313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1" name="Line 72"/>
          <p:cNvSpPr>
            <a:spLocks noChangeShapeType="1"/>
          </p:cNvSpPr>
          <p:nvPr/>
        </p:nvSpPr>
        <p:spPr bwMode="auto">
          <a:xfrm>
            <a:off x="3367088" y="457200"/>
            <a:ext cx="360362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2" name="Line 73"/>
          <p:cNvSpPr>
            <a:spLocks noChangeShapeType="1"/>
          </p:cNvSpPr>
          <p:nvPr/>
        </p:nvSpPr>
        <p:spPr bwMode="auto">
          <a:xfrm>
            <a:off x="3082925" y="457200"/>
            <a:ext cx="287338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3" name="Line 74"/>
          <p:cNvSpPr>
            <a:spLocks noChangeShapeType="1"/>
          </p:cNvSpPr>
          <p:nvPr/>
        </p:nvSpPr>
        <p:spPr bwMode="auto">
          <a:xfrm>
            <a:off x="2978150" y="457200"/>
            <a:ext cx="107950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852488" y="176213"/>
            <a:ext cx="2628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de-CH" sz="2000" noProof="0" dirty="0" smtClean="0"/>
              <a:t>Kanton Bern</a:t>
            </a:r>
            <a:endParaRPr lang="de-CH" sz="2000" noProof="0" dirty="0"/>
          </a:p>
        </p:txBody>
      </p:sp>
      <p:pic>
        <p:nvPicPr>
          <p:cNvPr id="26" name="Picture 3" descr="Wappenneu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" y="2708275"/>
            <a:ext cx="650875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Grafik 29" descr="logo_kfo_be_rgb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485324" y="6165302"/>
            <a:ext cx="263389" cy="263389"/>
          </a:xfrm>
          <a:prstGeom prst="rect">
            <a:avLst/>
          </a:prstGeom>
        </p:spPr>
      </p:pic>
      <p:sp>
        <p:nvSpPr>
          <p:cNvPr id="27" name="Foliennummernplatzhalter 5"/>
          <p:cNvSpPr txBox="1">
            <a:spLocks/>
          </p:cNvSpPr>
          <p:nvPr/>
        </p:nvSpPr>
        <p:spPr>
          <a:xfrm>
            <a:off x="5076056" y="6524625"/>
            <a:ext cx="3672657" cy="2160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de-D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CH" dirty="0" smtClean="0"/>
              <a:t>Amt für Bevölkerungsschutz, Sport und Militär</a:t>
            </a:r>
            <a:endParaRPr lang="de-CH" dirty="0"/>
          </a:p>
        </p:txBody>
      </p:sp>
      <p:sp>
        <p:nvSpPr>
          <p:cNvPr id="4" name="Textfeld 3"/>
          <p:cNvSpPr txBox="1"/>
          <p:nvPr/>
        </p:nvSpPr>
        <p:spPr>
          <a:xfrm>
            <a:off x="1475657" y="6489340"/>
            <a:ext cx="900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E70791F-B4EF-4044-90C7-AD3F99AFA0DC}" type="datetime1">
              <a:rPr lang="de-CH" sz="900" smtClean="0"/>
              <a:t>10.01.2018</a:t>
            </a:fld>
            <a:endParaRPr lang="de-CH" sz="9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8" r:id="rId2"/>
    <p:sldLayoutId id="2147483716" r:id="rId3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0000"/>
        </a:buClr>
        <a:buSzPct val="9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0000"/>
        </a:buClr>
        <a:buSzPct val="9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0000"/>
        </a:buClr>
        <a:buSzPct val="9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0000"/>
        </a:buClr>
        <a:buSzPct val="9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0000"/>
        </a:buClr>
        <a:buSzPct val="9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913111" y="1340865"/>
            <a:ext cx="7973269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lvl="0" indent="-357188">
              <a:spcBef>
                <a:spcPct val="0"/>
              </a:spcBef>
              <a:tabLst>
                <a:tab pos="450850" algn="l"/>
              </a:tabLst>
            </a:pPr>
            <a:r>
              <a:rPr lang="de-DE" sz="1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Checklisten Massnahmen RFO in Dossier </a:t>
            </a:r>
            <a:r>
              <a:rPr lang="de-DE" sz="16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Normdokumentation</a:t>
            </a:r>
            <a:r>
              <a:rPr lang="de-DE" sz="1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Zonen 1/2 (Warnung, Alarmierung) auf kommunale Verhältnisse adaptieren.</a:t>
            </a:r>
          </a:p>
          <a:p>
            <a:pPr marL="357188" lvl="0" indent="-357188">
              <a:spcBef>
                <a:spcPts val="600"/>
              </a:spcBef>
              <a:tabLst>
                <a:tab pos="450850" algn="l"/>
              </a:tabLst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16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Telefonverzeichnis der Warnempfänger </a:t>
            </a:r>
            <a:r>
              <a:rPr lang="de-DE" sz="1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erstellen und à jour halten (Schulen, Kindergärten, Horts, Spitäler, Heime, Betriebe, Verkehrsbetriebe, Landwirte)</a:t>
            </a:r>
          </a:p>
          <a:p>
            <a:pPr marL="357188" lvl="0" indent="-357188">
              <a:spcBef>
                <a:spcPts val="600"/>
              </a:spcBef>
              <a:tabLst>
                <a:tab pos="450850" algn="l"/>
              </a:tabLst>
            </a:pPr>
            <a:r>
              <a:rPr lang="de-DE" sz="1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de-DE" sz="1600" b="1" dirty="0" smtClean="0">
                <a:solidFill>
                  <a:srgbClr val="FF0000"/>
                </a:solidFill>
              </a:rPr>
              <a:t>Checklisten</a:t>
            </a:r>
            <a:r>
              <a:rPr lang="de-DE" sz="1600" b="1" dirty="0" smtClean="0"/>
              <a:t> Betriebe, Schulen, Heime &amp; Spitäler und lokale Verkehrsbetriebe aus Dossier Normdokumentation </a:t>
            </a:r>
            <a:r>
              <a:rPr lang="de-DE" sz="1600" b="1" dirty="0" smtClean="0">
                <a:solidFill>
                  <a:srgbClr val="FF0000"/>
                </a:solidFill>
              </a:rPr>
              <a:t>adressatengerecht verteilen</a:t>
            </a:r>
            <a:r>
              <a:rPr lang="de-DE" sz="1600" b="1" dirty="0" smtClean="0"/>
              <a:t>, Information / Auftrag weiterleiten und Vollzug kontrollieren (Anlass oder Brief)</a:t>
            </a:r>
          </a:p>
          <a:p>
            <a:pPr marL="357188" lvl="0" indent="-357188">
              <a:spcBef>
                <a:spcPts val="600"/>
              </a:spcBef>
              <a:tabLst>
                <a:tab pos="450850" algn="l"/>
              </a:tabLst>
            </a:pPr>
            <a:r>
              <a:rPr lang="de-DE" sz="1600" b="1" dirty="0" smtClean="0"/>
              <a:t>	Landwirtschatbetriebe mit </a:t>
            </a:r>
            <a:r>
              <a:rPr lang="de-DE" sz="1600" b="1" dirty="0" smtClean="0">
                <a:solidFill>
                  <a:srgbClr val="FF0000"/>
                </a:solidFill>
              </a:rPr>
              <a:t>„Merkpunkten für Nutztierhalter“ </a:t>
            </a:r>
            <a:r>
              <a:rPr lang="de-DE" sz="1600" b="1" dirty="0" smtClean="0"/>
              <a:t>bedienen, Unterstützung der Landwirte im Ereignisfall regeln</a:t>
            </a:r>
          </a:p>
          <a:p>
            <a:pPr marL="357188" lvl="0" indent="-357188">
              <a:spcBef>
                <a:spcPts val="600"/>
              </a:spcBef>
              <a:tabLst>
                <a:tab pos="450850" algn="l"/>
              </a:tabLst>
            </a:pPr>
            <a:r>
              <a:rPr lang="de-DE" sz="1600" b="1" dirty="0"/>
              <a:t>	Abgabe der </a:t>
            </a:r>
            <a:r>
              <a:rPr lang="de-DE" sz="1600" b="1" dirty="0" smtClean="0">
                <a:solidFill>
                  <a:srgbClr val="FF0000"/>
                </a:solidFill>
              </a:rPr>
              <a:t>Jodtablettentaschen und Bezugsscheine für Jodtabletten </a:t>
            </a:r>
            <a:r>
              <a:rPr lang="de-DE" sz="1600" b="1" dirty="0"/>
              <a:t>an die Neuzuzüger </a:t>
            </a:r>
            <a:r>
              <a:rPr lang="de-DE" sz="1600" b="1" dirty="0" smtClean="0"/>
              <a:t>organisieren</a:t>
            </a:r>
            <a:r>
              <a:rPr lang="de-DE" sz="1600" b="1" dirty="0"/>
              <a:t>, </a:t>
            </a:r>
            <a:r>
              <a:rPr lang="de-DE" sz="1600" b="1" dirty="0" smtClean="0"/>
              <a:t>Jodtablettentaschen vorhalten</a:t>
            </a:r>
          </a:p>
          <a:p>
            <a:pPr marL="357188" lvl="0" indent="-357188">
              <a:spcBef>
                <a:spcPts val="600"/>
              </a:spcBef>
              <a:tabLst>
                <a:tab pos="450850" algn="l"/>
              </a:tabLst>
            </a:pPr>
            <a:r>
              <a:rPr lang="de-DE" sz="1600" b="1" dirty="0"/>
              <a:t>	</a:t>
            </a:r>
            <a:r>
              <a:rPr lang="de-DE" sz="1600" b="1" dirty="0">
                <a:solidFill>
                  <a:srgbClr val="FF0000"/>
                </a:solidFill>
              </a:rPr>
              <a:t>Aufgabenteilung</a:t>
            </a:r>
            <a:r>
              <a:rPr lang="de-DE" sz="1600" b="1" dirty="0"/>
              <a:t> </a:t>
            </a:r>
            <a:r>
              <a:rPr lang="de-DE" sz="1600" b="1" dirty="0" smtClean="0"/>
              <a:t>RFO – Gemeinden - Interventionsdienste </a:t>
            </a:r>
            <a:r>
              <a:rPr lang="de-DE" sz="1600" b="1" dirty="0"/>
              <a:t>absprechen und Ergebnisse </a:t>
            </a:r>
            <a:r>
              <a:rPr lang="de-DE" sz="1600" b="1" dirty="0" smtClean="0"/>
              <a:t>dokumentieren </a:t>
            </a:r>
            <a:r>
              <a:rPr lang="de-DE" sz="1600" b="1" dirty="0"/>
              <a:t>(wer ist wofür </a:t>
            </a:r>
            <a:r>
              <a:rPr lang="de-DE" sz="1600" b="1" dirty="0" smtClean="0"/>
              <a:t>verantwortlich)</a:t>
            </a:r>
          </a:p>
          <a:p>
            <a:pPr marL="357188" lvl="0" indent="-357188">
              <a:spcBef>
                <a:spcPts val="600"/>
              </a:spcBef>
              <a:tabLst>
                <a:tab pos="450850" algn="l"/>
              </a:tabLst>
            </a:pPr>
            <a:r>
              <a:rPr lang="de-DE" sz="1600" b="1" dirty="0" smtClean="0"/>
              <a:t>	Ernstfall-</a:t>
            </a:r>
            <a:r>
              <a:rPr lang="de-DE" sz="1600" b="1" dirty="0" smtClean="0">
                <a:solidFill>
                  <a:srgbClr val="FF0000"/>
                </a:solidFill>
              </a:rPr>
              <a:t>Führungsstandorte</a:t>
            </a:r>
            <a:r>
              <a:rPr lang="de-DE" sz="1600" b="1" dirty="0" smtClean="0"/>
              <a:t> festlegen </a:t>
            </a:r>
            <a:r>
              <a:rPr lang="de-DE" sz="1600" b="1" dirty="0"/>
              <a:t>(RFO, </a:t>
            </a:r>
            <a:r>
              <a:rPr lang="de-DE" sz="1600" b="1" dirty="0" smtClean="0"/>
              <a:t>Gemeinden), </a:t>
            </a:r>
            <a:r>
              <a:rPr lang="de-DE" sz="1600" b="1" dirty="0"/>
              <a:t>Liste der </a:t>
            </a:r>
            <a:r>
              <a:rPr lang="de-DE" sz="1600" b="1" dirty="0" smtClean="0">
                <a:solidFill>
                  <a:srgbClr val="FF0000"/>
                </a:solidFill>
              </a:rPr>
              <a:t>Erreich-barkeiten</a:t>
            </a:r>
            <a:r>
              <a:rPr lang="de-DE" sz="1600" b="1" dirty="0" smtClean="0"/>
              <a:t> </a:t>
            </a:r>
            <a:r>
              <a:rPr lang="de-DE" sz="1600" b="1" dirty="0"/>
              <a:t>(Tel, Fax, Mail, etc.) erstellen, Radioempfang </a:t>
            </a:r>
            <a:r>
              <a:rPr lang="de-DE" sz="1600" b="1" dirty="0" smtClean="0"/>
              <a:t>sicherstellen</a:t>
            </a:r>
          </a:p>
          <a:p>
            <a:pPr marL="357188" lvl="0" indent="-357188">
              <a:spcBef>
                <a:spcPts val="600"/>
              </a:spcBef>
              <a:tabLst>
                <a:tab pos="450850" algn="l"/>
              </a:tabLst>
            </a:pPr>
            <a:r>
              <a:rPr lang="de-DE" sz="1600" b="1" dirty="0" smtClean="0"/>
              <a:t>	</a:t>
            </a:r>
            <a:r>
              <a:rPr lang="de-DE" sz="1600" b="1" dirty="0" smtClean="0">
                <a:solidFill>
                  <a:srgbClr val="FF0000"/>
                </a:solidFill>
              </a:rPr>
              <a:t>Dossier Alarmstelle </a:t>
            </a:r>
            <a:r>
              <a:rPr lang="de-DE" sz="1600" b="1" dirty="0" smtClean="0"/>
              <a:t>Gemeinde (Kdo Feuerwehr) à jour halten und anlässlich des Sirenentests jährlich prüfen / aktualisieren</a:t>
            </a:r>
            <a:endParaRPr lang="de-CH" dirty="0"/>
          </a:p>
        </p:txBody>
      </p:sp>
      <p:sp>
        <p:nvSpPr>
          <p:cNvPr id="4" name="Rechteck 3"/>
          <p:cNvSpPr/>
          <p:nvPr/>
        </p:nvSpPr>
        <p:spPr>
          <a:xfrm>
            <a:off x="971841" y="1988840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975492" y="2564904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971841" y="3356992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971841" y="3933056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971841" y="4437112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975901" y="5013176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975492" y="1409626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640" y="5589240"/>
            <a:ext cx="24923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feld 10"/>
          <p:cNvSpPr txBox="1"/>
          <p:nvPr/>
        </p:nvSpPr>
        <p:spPr>
          <a:xfrm>
            <a:off x="855961" y="6492200"/>
            <a:ext cx="46670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000" dirty="0" smtClean="0"/>
              <a:t>Notfalldokumentation </a:t>
            </a:r>
            <a:r>
              <a:rPr lang="de-CH" sz="1000" dirty="0"/>
              <a:t>Störfall KKW Mühleberg; </a:t>
            </a:r>
            <a:r>
              <a:rPr lang="de-CH" sz="1000" dirty="0" smtClean="0"/>
              <a:t>Register 3</a:t>
            </a:r>
            <a:endParaRPr lang="de-CH" sz="1000" dirty="0"/>
          </a:p>
        </p:txBody>
      </p:sp>
      <p:cxnSp>
        <p:nvCxnSpPr>
          <p:cNvPr id="13" name="Gerade Verbindung 12"/>
          <p:cNvCxnSpPr/>
          <p:nvPr/>
        </p:nvCxnSpPr>
        <p:spPr>
          <a:xfrm>
            <a:off x="975901" y="6492200"/>
            <a:ext cx="77725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949919" y="692696"/>
            <a:ext cx="6070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/>
              <a:t>Aufträge Schulungen </a:t>
            </a:r>
            <a:r>
              <a:rPr lang="de-CH" b="1" dirty="0" smtClean="0"/>
              <a:t>2008/09 </a:t>
            </a:r>
            <a:r>
              <a:rPr lang="de-CH" b="1" dirty="0" smtClean="0">
                <a:solidFill>
                  <a:srgbClr val="FF0000"/>
                </a:solidFill>
              </a:rPr>
              <a:t>(adaptiert)</a:t>
            </a:r>
            <a:endParaRPr lang="de-CH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4694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956485" y="1622315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967587" y="2188731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967587" y="2780928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967587" y="3356992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936946" y="5135448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949919" y="4660322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959633" y="1304764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169627" y="1225929"/>
            <a:ext cx="7788831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-357188" algn="just">
              <a:spcBef>
                <a:spcPct val="0"/>
              </a:spcBef>
              <a:tabLst>
                <a:tab pos="450850" algn="l"/>
              </a:tabLst>
            </a:pPr>
            <a:r>
              <a:rPr lang="de-DE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Erledigung </a:t>
            </a:r>
            <a:r>
              <a:rPr lang="de-DE" sz="16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der </a:t>
            </a:r>
            <a:r>
              <a:rPr lang="de-DE" sz="16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Aufträge 2008/09</a:t>
            </a:r>
          </a:p>
          <a:p>
            <a:pPr marL="357188" indent="-357188">
              <a:spcBef>
                <a:spcPts val="600"/>
              </a:spcBef>
              <a:tabLst>
                <a:tab pos="450850" algn="l"/>
              </a:tabLst>
            </a:pPr>
            <a:r>
              <a:rPr lang="de-DE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Organisation Abgabe </a:t>
            </a:r>
            <a:r>
              <a:rPr lang="de-DE" sz="1600" b="1" dirty="0">
                <a:solidFill>
                  <a:srgbClr val="FF0000"/>
                </a:solidFill>
              </a:rPr>
              <a:t>Jodtablettentaschen und Bezugsscheine </a:t>
            </a:r>
            <a:r>
              <a:rPr lang="de-DE" sz="1600" b="1" dirty="0" smtClean="0">
                <a:solidFill>
                  <a:srgbClr val="FF0000"/>
                </a:solidFill>
              </a:rPr>
              <a:t>für Jodtabletten</a:t>
            </a:r>
            <a:r>
              <a:rPr lang="de-DE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 </a:t>
            </a:r>
            <a:r>
              <a:rPr lang="de-DE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Neuzuzüger  </a:t>
            </a:r>
            <a:r>
              <a:rPr lang="de-DE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SOLL-IST Vergleich</a:t>
            </a:r>
            <a:endParaRPr lang="de-DE" sz="1600" b="1" dirty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57188" indent="-357188">
              <a:spcBef>
                <a:spcPts val="600"/>
              </a:spcBef>
              <a:tabLst>
                <a:tab pos="450850" algn="l"/>
              </a:tabLst>
            </a:pPr>
            <a:r>
              <a:rPr lang="de-DE" sz="16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Organisation der </a:t>
            </a:r>
            <a:r>
              <a:rPr lang="de-DE" sz="16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Anlaufstelle für </a:t>
            </a:r>
            <a:r>
              <a:rPr lang="de-DE" sz="16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Hilfesuchende </a:t>
            </a:r>
            <a:r>
              <a:rPr lang="de-DE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im </a:t>
            </a:r>
            <a:r>
              <a:rPr lang="de-DE" sz="16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Ernstfall (kommunales Sorgentelefon)</a:t>
            </a:r>
          </a:p>
          <a:p>
            <a:pPr marL="357188" indent="-357188">
              <a:spcBef>
                <a:spcPts val="600"/>
              </a:spcBef>
              <a:tabLst>
                <a:tab pos="450850" algn="l"/>
              </a:tabLst>
            </a:pPr>
            <a:r>
              <a:rPr lang="de-DE" sz="1600" b="1" dirty="0">
                <a:solidFill>
                  <a:srgbClr val="FF0000"/>
                </a:solidFill>
              </a:rPr>
              <a:t>	</a:t>
            </a:r>
            <a:r>
              <a:rPr lang="de-DE" sz="1600" b="1" dirty="0" smtClean="0">
                <a:solidFill>
                  <a:srgbClr val="FF0000"/>
                </a:solidFill>
              </a:rPr>
              <a:t>Zone 1: Umsetzung </a:t>
            </a:r>
            <a:r>
              <a:rPr lang="de-DE" sz="1600" b="1" dirty="0">
                <a:solidFill>
                  <a:srgbClr val="FF0000"/>
                </a:solidFill>
              </a:rPr>
              <a:t>Konzept Dosimetrie</a:t>
            </a:r>
            <a:r>
              <a:rPr lang="de-DE" sz="1600" b="1" dirty="0">
                <a:solidFill>
                  <a:prstClr val="black"/>
                </a:solidFill>
              </a:rPr>
              <a:t>, inkl. Aufgabenzuweisung, Rekrutierung, (min 2 pro Org oder </a:t>
            </a:r>
            <a:r>
              <a:rPr lang="de-DE" sz="1600" b="1" dirty="0" smtClean="0">
                <a:solidFill>
                  <a:prstClr val="black"/>
                </a:solidFill>
              </a:rPr>
              <a:t>FO), </a:t>
            </a:r>
            <a:r>
              <a:rPr lang="de-DE" sz="1600" b="1" dirty="0">
                <a:solidFill>
                  <a:prstClr val="black"/>
                </a:solidFill>
              </a:rPr>
              <a:t>Ausbildung, </a:t>
            </a:r>
            <a:r>
              <a:rPr lang="de-DE" sz="1600" b="1" dirty="0" smtClean="0">
                <a:solidFill>
                  <a:prstClr val="black"/>
                </a:solidFill>
              </a:rPr>
              <a:t>Ausrüstung</a:t>
            </a:r>
            <a:endParaRPr lang="de-DE" sz="1600" b="1" dirty="0">
              <a:solidFill>
                <a:prstClr val="black"/>
              </a:solidFill>
            </a:endParaRPr>
          </a:p>
          <a:p>
            <a:pPr marL="357188" indent="-357188">
              <a:spcBef>
                <a:spcPts val="600"/>
              </a:spcBef>
              <a:tabLst>
                <a:tab pos="450850" algn="l"/>
              </a:tabLst>
            </a:pPr>
            <a:r>
              <a:rPr lang="de-DE" sz="1600" b="1" dirty="0">
                <a:solidFill>
                  <a:prstClr val="black"/>
                </a:solidFill>
              </a:rPr>
              <a:t>	Regelung der </a:t>
            </a:r>
            <a:r>
              <a:rPr lang="de-DE" sz="1600" b="1" dirty="0">
                <a:solidFill>
                  <a:srgbClr val="FF0000"/>
                </a:solidFill>
              </a:rPr>
              <a:t>Aufgabenteilung zwischen RFO und Gemeinden </a:t>
            </a:r>
            <a:r>
              <a:rPr lang="de-DE" sz="1600" b="1" dirty="0">
                <a:solidFill>
                  <a:prstClr val="black"/>
                </a:solidFill>
              </a:rPr>
              <a:t>auf Grundlage des Selbst-Tests Einsatzbereitschaft (nach PQQZD</a:t>
            </a:r>
            <a:r>
              <a:rPr lang="de-DE" sz="1600" b="1" dirty="0" smtClean="0">
                <a:solidFill>
                  <a:prstClr val="black"/>
                </a:solidFill>
              </a:rPr>
              <a:t>)</a:t>
            </a:r>
          </a:p>
          <a:p>
            <a:pPr marL="357188" indent="-357188">
              <a:spcBef>
                <a:spcPts val="600"/>
              </a:spcBef>
              <a:tabLst>
                <a:tab pos="450850" algn="l"/>
              </a:tabLst>
            </a:pPr>
            <a:endParaRPr lang="de-DE" sz="1600" b="1" dirty="0" smtClean="0">
              <a:solidFill>
                <a:prstClr val="black"/>
              </a:solidFill>
            </a:endParaRPr>
          </a:p>
          <a:p>
            <a:pPr marL="357188" indent="-357188">
              <a:spcBef>
                <a:spcPts val="600"/>
              </a:spcBef>
              <a:tabLst>
                <a:tab pos="450850" algn="l"/>
              </a:tabLst>
            </a:pPr>
            <a:endParaRPr lang="de-DE" sz="900" b="1" dirty="0">
              <a:solidFill>
                <a:prstClr val="black"/>
              </a:solidFill>
            </a:endParaRPr>
          </a:p>
          <a:p>
            <a:pPr marL="357188" indent="-357188" algn="just">
              <a:spcBef>
                <a:spcPts val="600"/>
              </a:spcBef>
              <a:tabLst>
                <a:tab pos="450850" algn="l"/>
              </a:tabLst>
            </a:pPr>
            <a:endParaRPr lang="de-DE" sz="900" b="1" dirty="0">
              <a:solidFill>
                <a:prstClr val="black"/>
              </a:solidFill>
            </a:endParaRPr>
          </a:p>
          <a:p>
            <a:pPr marL="357188" indent="-357188">
              <a:spcBef>
                <a:spcPts val="600"/>
              </a:spcBef>
              <a:tabLst>
                <a:tab pos="450850" algn="l"/>
              </a:tabLst>
            </a:pPr>
            <a:r>
              <a:rPr lang="de-DE" sz="1600" b="1" dirty="0">
                <a:solidFill>
                  <a:prstClr val="black"/>
                </a:solidFill>
              </a:rPr>
              <a:t>	Umsetzung der Massnahmen zum Hochfahren des </a:t>
            </a:r>
            <a:r>
              <a:rPr lang="de-DE" sz="1600" b="1" dirty="0">
                <a:solidFill>
                  <a:srgbClr val="FF0000"/>
                </a:solidFill>
              </a:rPr>
              <a:t>pers. ABC-Schutzes</a:t>
            </a:r>
            <a:r>
              <a:rPr lang="de-DE" sz="1600" b="1" dirty="0">
                <a:solidFill>
                  <a:prstClr val="black"/>
                </a:solidFill>
              </a:rPr>
              <a:t> der eigenen Einsatzmittel</a:t>
            </a:r>
          </a:p>
          <a:p>
            <a:pPr marL="357188" indent="-357188">
              <a:spcBef>
                <a:spcPts val="600"/>
              </a:spcBef>
              <a:tabLst>
                <a:tab pos="450850" algn="l"/>
              </a:tabLst>
            </a:pPr>
            <a:r>
              <a:rPr lang="de-DE" sz="1600" b="1" dirty="0">
                <a:solidFill>
                  <a:prstClr val="black"/>
                </a:solidFill>
              </a:rPr>
              <a:t>	Kenntnisnahme Ergebnisse Sirenentest Februar </a:t>
            </a:r>
            <a:r>
              <a:rPr lang="de-DE" sz="1600" b="1" dirty="0">
                <a:solidFill>
                  <a:srgbClr val="FF0000"/>
                </a:solidFill>
              </a:rPr>
              <a:t>(Up-Date Dossiers)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949919" y="692696"/>
            <a:ext cx="6070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/>
              <a:t>Aufträge Schulungen </a:t>
            </a:r>
            <a:r>
              <a:rPr lang="de-CH" b="1" dirty="0" smtClean="0"/>
              <a:t>2013 </a:t>
            </a:r>
            <a:r>
              <a:rPr lang="de-CH" b="1" dirty="0" smtClean="0">
                <a:solidFill>
                  <a:srgbClr val="FF0000"/>
                </a:solidFill>
              </a:rPr>
              <a:t>(adaptiert)</a:t>
            </a:r>
            <a:endParaRPr lang="de-CH" dirty="0">
              <a:solidFill>
                <a:srgbClr val="FF0000"/>
              </a:solidFill>
            </a:endParaRPr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404933"/>
              </p:ext>
            </p:extLst>
          </p:nvPr>
        </p:nvGraphicFramePr>
        <p:xfrm>
          <a:off x="1619673" y="3820005"/>
          <a:ext cx="7200800" cy="6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1138"/>
                <a:gridCol w="1257811"/>
                <a:gridCol w="1118054"/>
                <a:gridCol w="1607203"/>
                <a:gridCol w="1956594"/>
              </a:tblGrid>
              <a:tr h="1390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de-CH" sz="1400" dirty="0" smtClean="0"/>
                        <a:t>Produkt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 smtClean="0"/>
                        <a:t>Qualität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 smtClean="0"/>
                        <a:t>Quantität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 smtClean="0"/>
                        <a:t>Zeitverhältnisse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 smtClean="0"/>
                        <a:t>Durchhaltefähigkeit</a:t>
                      </a:r>
                      <a:endParaRPr lang="de-C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84309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61690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59975"/>
            <a:ext cx="4593704" cy="4129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5724128" y="1479760"/>
            <a:ext cx="302433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Erledigung offener Pendenzen aus den Jahren 2009-17</a:t>
            </a:r>
            <a:endParaRPr lang="de-CH" b="1" dirty="0"/>
          </a:p>
          <a:p>
            <a:r>
              <a:rPr lang="de-CH" b="1" dirty="0" smtClean="0"/>
              <a:t>Aufstockung Bestand  an Jod-tablettentaschen</a:t>
            </a:r>
            <a:endParaRPr lang="de-CH" b="1" dirty="0"/>
          </a:p>
        </p:txBody>
      </p:sp>
    </p:spTree>
    <p:extLst>
      <p:ext uri="{BB962C8B-B14F-4D97-AF65-F5344CB8AC3E}">
        <p14:creationId xmlns:p14="http://schemas.microsoft.com/office/powerpoint/2010/main" val="341743046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ower Point Präsentation BSM KFO d">
  <a:themeElements>
    <a:clrScheme name="BSM">
      <a:dk1>
        <a:sysClr val="windowText" lastClr="000000"/>
      </a:dk1>
      <a:lt1>
        <a:sysClr val="window" lastClr="FFFFFF"/>
      </a:lt1>
      <a:dk2>
        <a:srgbClr val="3760A0"/>
      </a:dk2>
      <a:lt2>
        <a:srgbClr val="F2F8FC"/>
      </a:lt2>
      <a:accent1>
        <a:srgbClr val="4A81B6"/>
      </a:accent1>
      <a:accent2>
        <a:srgbClr val="E10019"/>
      </a:accent2>
      <a:accent3>
        <a:srgbClr val="969696"/>
      </a:accent3>
      <a:accent4>
        <a:srgbClr val="92B3D3"/>
      </a:accent4>
      <a:accent5>
        <a:srgbClr val="4BACC6"/>
      </a:accent5>
      <a:accent6>
        <a:srgbClr val="5A7BE4"/>
      </a:accent6>
      <a:hlink>
        <a:srgbClr val="0000FF"/>
      </a:hlink>
      <a:folHlink>
        <a:srgbClr val="800080"/>
      </a:folHlink>
    </a:clrScheme>
    <a:fontScheme name="BS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eti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F8E4955382D04BA13787504424059D" ma:contentTypeVersion="0" ma:contentTypeDescription="Ein neues Dokument erstellen." ma:contentTypeScope="" ma:versionID="029d532c72c8babb9defa180a7445da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8fd69efeb3dbdc7a9cacf23055022b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Inhaltstyp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705708-171F-4DA4-8B03-28029A50D0B3}">
  <ds:schemaRefs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E3F578D-17CE-4E76-AE8A-DC6D96B09C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53FE911-99AF-48BF-B939-6A50E6FE90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 Point Präsentation BSM KFO d</Template>
  <TotalTime>0</TotalTime>
  <Words>35</Words>
  <Application>Microsoft Office PowerPoint</Application>
  <PresentationFormat>Bildschirmpräsentation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Power Point Präsentation BSM KFO d</vt:lpstr>
      <vt:lpstr>PowerPoint-Präsentation</vt:lpstr>
      <vt:lpstr>PowerPoint-Präsentation</vt:lpstr>
      <vt:lpstr>PowerPoint-Präsentation</vt:lpstr>
    </vt:vector>
  </TitlesOfParts>
  <Company>Kanton Bern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Kernteam KFO</dc:title>
  <dc:subject>Vorlage</dc:subject>
  <dc:creator>Gäumann Andreas</dc:creator>
  <cp:lastModifiedBy>Mangiarratti Daniela</cp:lastModifiedBy>
  <cp:revision>68</cp:revision>
  <cp:lastPrinted>2017-01-16T11:54:18Z</cp:lastPrinted>
  <dcterms:created xsi:type="dcterms:W3CDTF">2016-12-30T12:41:33Z</dcterms:created>
  <dcterms:modified xsi:type="dcterms:W3CDTF">2018-01-10T08:35:20Z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0x0101009EF8E4955382D04BA13787504424059D</vt:lpwstr>
  </property>
</Properties>
</file>